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1" r:id="rId5"/>
    <p:sldId id="260" r:id="rId6"/>
    <p:sldId id="273" r:id="rId7"/>
    <p:sldId id="274" r:id="rId8"/>
    <p:sldId id="262" r:id="rId9"/>
    <p:sldId id="258" r:id="rId10"/>
    <p:sldId id="263" r:id="rId11"/>
    <p:sldId id="267" r:id="rId12"/>
    <p:sldId id="266" r:id="rId13"/>
    <p:sldId id="264" r:id="rId14"/>
    <p:sldId id="265" r:id="rId15"/>
    <p:sldId id="268" r:id="rId16"/>
    <p:sldId id="270" r:id="rId17"/>
    <p:sldId id="271" r:id="rId18"/>
    <p:sldId id="272" r:id="rId19"/>
    <p:sldId id="275" r:id="rId2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C33"/>
    <a:srgbClr val="9D531B"/>
    <a:srgbClr val="964F1A"/>
    <a:srgbClr val="8C472C"/>
    <a:srgbClr val="D57025"/>
    <a:srgbClr val="723A24"/>
    <a:srgbClr val="AE5C1E"/>
    <a:srgbClr val="86442A"/>
    <a:srgbClr val="9E5132"/>
    <a:srgbClr val="44423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cxnSp>
        <p:nvCxnSpPr>
          <p:cNvPr id="8" name="Rovná spojnic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á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dátumu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6" name="Zástupný symbol päty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cxnSp>
        <p:nvCxnSpPr>
          <p:cNvPr id="7" name="Rovná spojnic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2" name="Zástupný symbol obsah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4" name="Zástupný symbol obsah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cxnSp>
        <p:nvCxnSpPr>
          <p:cNvPr id="10" name="Rovná spojnic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obsah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tex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7F51E54-A506-4BAA-A9A8-E58787F33200}" type="datetimeFigureOut">
              <a:rPr lang="sk-SK" smtClean="0"/>
              <a:pPr/>
              <a:t>12. 8. 2015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5DED285-241B-4C85-A4E1-7BC4746F393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13" Type="http://schemas.openxmlformats.org/officeDocument/2006/relationships/image" Target="../media/image87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12" Type="http://schemas.openxmlformats.org/officeDocument/2006/relationships/image" Target="../media/image86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11" Type="http://schemas.openxmlformats.org/officeDocument/2006/relationships/image" Target="../media/image85.jpe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Relationship Id="rId14" Type="http://schemas.openxmlformats.org/officeDocument/2006/relationships/image" Target="../media/image8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13" Type="http://schemas.openxmlformats.org/officeDocument/2006/relationships/image" Target="../media/image106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12" Type="http://schemas.openxmlformats.org/officeDocument/2006/relationships/image" Target="../media/image105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11" Type="http://schemas.openxmlformats.org/officeDocument/2006/relationships/image" Target="../media/image104.jpeg"/><Relationship Id="rId5" Type="http://schemas.openxmlformats.org/officeDocument/2006/relationships/image" Target="../media/image98.jpeg"/><Relationship Id="rId10" Type="http://schemas.openxmlformats.org/officeDocument/2006/relationships/image" Target="../media/image103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Relationship Id="rId14" Type="http://schemas.openxmlformats.org/officeDocument/2006/relationships/image" Target="../media/image10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12" Type="http://schemas.openxmlformats.org/officeDocument/2006/relationships/image" Target="../media/image126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11" Type="http://schemas.openxmlformats.org/officeDocument/2006/relationships/image" Target="../media/image125.jpeg"/><Relationship Id="rId5" Type="http://schemas.openxmlformats.org/officeDocument/2006/relationships/image" Target="../media/image119.jpeg"/><Relationship Id="rId10" Type="http://schemas.openxmlformats.org/officeDocument/2006/relationships/image" Target="../media/image124.jpeg"/><Relationship Id="rId4" Type="http://schemas.openxmlformats.org/officeDocument/2006/relationships/image" Target="../media/image118.jpeg"/><Relationship Id="rId9" Type="http://schemas.openxmlformats.org/officeDocument/2006/relationships/image" Target="../media/image12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image" Target="../media/image128.jpeg"/><Relationship Id="rId7" Type="http://schemas.openxmlformats.org/officeDocument/2006/relationships/image" Target="../media/image132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10" Type="http://schemas.openxmlformats.org/officeDocument/2006/relationships/image" Target="../media/image135.jpeg"/><Relationship Id="rId4" Type="http://schemas.openxmlformats.org/officeDocument/2006/relationships/image" Target="../media/image129.jpeg"/><Relationship Id="rId9" Type="http://schemas.openxmlformats.org/officeDocument/2006/relationships/image" Target="../media/image1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murkova@muran.sk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ctrTitle"/>
          </p:nvPr>
        </p:nvSpPr>
        <p:spPr>
          <a:xfrm>
            <a:off x="838232" y="1433732"/>
            <a:ext cx="8305800" cy="1981200"/>
          </a:xfrm>
        </p:spPr>
        <p:txBody>
          <a:bodyPr/>
          <a:lstStyle/>
          <a:p>
            <a:pPr algn="l"/>
            <a:r>
              <a:rPr lang="sk-SK" sz="6000" spc="-150" dirty="0" smtClean="0"/>
              <a:t>HOVORME  O  JEDLE</a:t>
            </a:r>
            <a:endParaRPr lang="sk-SK" sz="6000" spc="-150" dirty="0"/>
          </a:p>
        </p:txBody>
      </p:sp>
      <p:sp>
        <p:nvSpPr>
          <p:cNvPr id="5" name="Nadpis 1"/>
          <p:cNvSpPr txBox="1">
            <a:spLocks noGrp="1"/>
          </p:cNvSpPr>
          <p:nvPr>
            <p:ph type="subTitle" idx="1"/>
          </p:nvPr>
        </p:nvSpPr>
        <p:spPr>
          <a:xfrm>
            <a:off x="909670" y="3286124"/>
            <a:ext cx="8305800" cy="11430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3200" spc="1650" dirty="0" smtClean="0">
                <a:ln w="3200">
                  <a:noFill/>
                  <a:prstDash val="solid"/>
                  <a:round/>
                </a:ln>
                <a:solidFill>
                  <a:srgbClr val="507853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Zelenina  a  ovocie</a:t>
            </a:r>
            <a:endParaRPr kumimoji="0" lang="sk-SK" sz="3200" b="0" i="0" u="none" strike="noStrike" kern="1200" cap="none" spc="1650" normalizeH="0" noProof="0" dirty="0">
              <a:ln w="3200">
                <a:noFill/>
                <a:prstDash val="solid"/>
                <a:round/>
              </a:ln>
              <a:solidFill>
                <a:srgbClr val="507853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909670" y="928670"/>
            <a:ext cx="8305800" cy="500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sk-SK" sz="2000" b="0" i="0" u="none" strike="noStrike" kern="1200" cap="none" spc="56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 BERKLEY" pitchFamily="2" charset="0"/>
                <a:ea typeface="+mn-ea"/>
                <a:cs typeface="+mn-cs"/>
              </a:rPr>
              <a:t>Základná škola s materskou školou </a:t>
            </a:r>
            <a:r>
              <a:rPr kumimoji="0" lang="sk-SK" sz="2000" b="0" i="0" u="none" strike="noStrike" kern="1200" cap="none" spc="56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 BERKLEY" pitchFamily="2" charset="0"/>
                <a:ea typeface="+mn-ea"/>
                <a:cs typeface="+mn-cs"/>
              </a:rPr>
              <a:t>Muráñ</a:t>
            </a:r>
            <a:endParaRPr kumimoji="0" lang="sk-SK" sz="2000" b="0" i="0" u="none" strike="noStrike" kern="1200" cap="none" spc="56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AR BERKLEY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071538" y="1824889"/>
            <a:ext cx="7143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Ovocné </a:t>
            </a:r>
            <a:r>
              <a:rPr lang="sk-SK" sz="24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špízy</a:t>
            </a: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1.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Ovocníčkovia</a:t>
            </a: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2.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Pod pokrievkou, Hádaj kto som	2. B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Zdravá abeceda	3.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Korenie života	4.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Družinárske soaré	ŠKD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Koláž	5. B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Desiata so Stelou	8. A</a:t>
            </a:r>
          </a:p>
          <a:p>
            <a:pPr marL="342900" indent="-342900">
              <a:lnSpc>
                <a:spcPct val="125000"/>
              </a:lnSpc>
              <a:buAutoNum type="arabicPeriod"/>
              <a:tabLst>
                <a:tab pos="5741988" algn="l"/>
              </a:tabLst>
            </a:pPr>
            <a:r>
              <a:rPr lang="sk-SK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 muránskom dvore	ZŠ s MŠ</a:t>
            </a:r>
            <a:endParaRPr lang="sk-SK" sz="2400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1052514" y="428604"/>
            <a:ext cx="7591452" cy="78581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spc="-60" dirty="0" smtClean="0">
                <a:ln w="3200">
                  <a:noFill/>
                  <a:prstDash val="solid"/>
                  <a:round/>
                </a:ln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Zoznam  všetkých  zrealizovaných  aktivít  školy</a:t>
            </a:r>
            <a:endParaRPr kumimoji="0" lang="sk-SK" sz="2800" b="0" i="0" u="none" strike="noStrike" kern="1200" cap="none" spc="-60" normalizeH="0" noProof="0" dirty="0">
              <a:ln w="3200">
                <a:noFill/>
                <a:prstDash val="solid"/>
                <a:round/>
              </a:ln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4" name="Rovná spojnica 3"/>
          <p:cNvCxnSpPr/>
          <p:nvPr/>
        </p:nvCxnSpPr>
        <p:spPr>
          <a:xfrm>
            <a:off x="4643438" y="1500174"/>
            <a:ext cx="285752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ál 4"/>
          <p:cNvSpPr/>
          <p:nvPr/>
        </p:nvSpPr>
        <p:spPr>
          <a:xfrm flipV="1">
            <a:off x="4429124" y="1500174"/>
            <a:ext cx="36000" cy="36000"/>
          </a:xfrm>
          <a:prstGeom prst="ellipse">
            <a:avLst/>
          </a:prstGeom>
          <a:solidFill>
            <a:schemeClr val="accent2"/>
          </a:solidFill>
          <a:ln>
            <a:solidFill>
              <a:srgbClr val="547E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6" name="Rovná spojnica 5"/>
          <p:cNvCxnSpPr/>
          <p:nvPr/>
        </p:nvCxnSpPr>
        <p:spPr>
          <a:xfrm>
            <a:off x="1428728" y="1500174"/>
            <a:ext cx="285752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SDC10978.JPG"/>
          <p:cNvPicPr>
            <a:picLocks noChangeAspect="1"/>
          </p:cNvPicPr>
          <p:nvPr/>
        </p:nvPicPr>
        <p:blipFill>
          <a:blip r:embed="rId2" cstate="screen">
            <a:lum bright="10000"/>
          </a:blip>
          <a:srcRect t="-17234"/>
          <a:stretch>
            <a:fillRect/>
          </a:stretch>
        </p:blipFill>
        <p:spPr>
          <a:xfrm flipH="1">
            <a:off x="6786578" y="857232"/>
            <a:ext cx="2071702" cy="2428892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Obrázok 7" descr="SDC10957.JPG"/>
          <p:cNvPicPr>
            <a:picLocks noChangeAspect="1"/>
          </p:cNvPicPr>
          <p:nvPr/>
        </p:nvPicPr>
        <p:blipFill>
          <a:blip r:embed="rId3" cstate="screen">
            <a:lum bright="10000" contrast="10000"/>
          </a:blip>
          <a:srcRect/>
          <a:stretch>
            <a:fillRect/>
          </a:stretch>
        </p:blipFill>
        <p:spPr>
          <a:xfrm>
            <a:off x="3286116" y="1411311"/>
            <a:ext cx="3214710" cy="2430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ázok 8" descr="SDC10958.JPG"/>
          <p:cNvPicPr>
            <a:picLocks noChangeAspect="1"/>
          </p:cNvPicPr>
          <p:nvPr/>
        </p:nvPicPr>
        <p:blipFill>
          <a:blip r:embed="rId4" cstate="screen">
            <a:lum bright="10000"/>
          </a:blip>
          <a:stretch>
            <a:fillRect/>
          </a:stretch>
        </p:blipFill>
        <p:spPr>
          <a:xfrm>
            <a:off x="214282" y="214290"/>
            <a:ext cx="3143272" cy="2357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 descr="SDC10964.JPG"/>
          <p:cNvPicPr>
            <a:picLocks noChangeAspect="1"/>
          </p:cNvPicPr>
          <p:nvPr/>
        </p:nvPicPr>
        <p:blipFill>
          <a:blip r:embed="rId5" cstate="screen">
            <a:lum bright="10000"/>
          </a:blip>
          <a:stretch>
            <a:fillRect/>
          </a:stretch>
        </p:blipFill>
        <p:spPr>
          <a:xfrm>
            <a:off x="4000496" y="2285992"/>
            <a:ext cx="4286279" cy="3214710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0" name="Nadpis 1"/>
          <p:cNvSpPr txBox="1">
            <a:spLocks/>
          </p:cNvSpPr>
          <p:nvPr/>
        </p:nvSpPr>
        <p:spPr>
          <a:xfrm>
            <a:off x="7572396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9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Nadpis 1"/>
          <p:cNvSpPr txBox="1">
            <a:spLocks/>
          </p:cNvSpPr>
          <p:nvPr/>
        </p:nvSpPr>
        <p:spPr>
          <a:xfrm>
            <a:off x="5786446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1. A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4143404" y="571480"/>
            <a:ext cx="4786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cap="all" spc="44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LANCA" pitchFamily="2" charset="0"/>
              </a:rPr>
              <a:t>Ovocné    ŠpíZY</a:t>
            </a:r>
            <a:endParaRPr lang="sk-SK" sz="3200" b="1" cap="all" spc="44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428596" y="2769398"/>
            <a:ext cx="31432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sk-SK" dirty="0" smtClean="0">
                <a:latin typeface="Arial Narrow" pitchFamily="34" charset="0"/>
              </a:rPr>
              <a:t>Spadla hruška zelená, </a:t>
            </a:r>
          </a:p>
          <a:p>
            <a:r>
              <a:rPr lang="sk-SK" dirty="0" smtClean="0">
                <a:latin typeface="Arial Narrow" pitchFamily="34" charset="0"/>
              </a:rPr>
              <a:t>rovno nám do taniera.</a:t>
            </a:r>
          </a:p>
          <a:p>
            <a:r>
              <a:rPr lang="sk-SK" dirty="0" smtClean="0">
                <a:latin typeface="Arial Narrow" pitchFamily="34" charset="0"/>
              </a:rPr>
              <a:t>Ani by ju nenapadlo, </a:t>
            </a:r>
          </a:p>
          <a:p>
            <a:r>
              <a:rPr lang="sk-SK" dirty="0" smtClean="0">
                <a:latin typeface="Arial Narrow" pitchFamily="34" charset="0"/>
              </a:rPr>
              <a:t>že napichne sa na špáradlo.</a:t>
            </a:r>
          </a:p>
        </p:txBody>
      </p:sp>
      <p:pic>
        <p:nvPicPr>
          <p:cNvPr id="7" name="Obrázok 6" descr="SDC10980.JPG"/>
          <p:cNvPicPr>
            <a:picLocks noChangeAspect="1"/>
          </p:cNvPicPr>
          <p:nvPr/>
        </p:nvPicPr>
        <p:blipFill>
          <a:blip r:embed="rId6" cstate="screen">
            <a:lum bright="10000"/>
          </a:blip>
          <a:srcRect/>
          <a:stretch>
            <a:fillRect/>
          </a:stretch>
        </p:blipFill>
        <p:spPr>
          <a:xfrm>
            <a:off x="142844" y="4429132"/>
            <a:ext cx="1647275" cy="200025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928926" y="5102851"/>
            <a:ext cx="392909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 sz="1600" dirty="0" smtClean="0"/>
          </a:p>
          <a:p>
            <a:r>
              <a:rPr lang="sk-SK" dirty="0" smtClean="0">
                <a:latin typeface="Arial Narrow" pitchFamily="34" charset="0"/>
              </a:rPr>
              <a:t>Už je pozde, milý </a:t>
            </a:r>
            <a:r>
              <a:rPr lang="sk-SK" dirty="0" err="1" smtClean="0">
                <a:latin typeface="Arial Narrow" pitchFamily="34" charset="0"/>
              </a:rPr>
              <a:t>drozde</a:t>
            </a:r>
            <a:r>
              <a:rPr lang="sk-SK" dirty="0" smtClean="0">
                <a:latin typeface="Arial Narrow" pitchFamily="34" charset="0"/>
              </a:rPr>
              <a:t>,</a:t>
            </a:r>
          </a:p>
          <a:p>
            <a:r>
              <a:rPr lang="sk-SK" dirty="0" smtClean="0">
                <a:latin typeface="Arial Narrow" pitchFamily="34" charset="0"/>
              </a:rPr>
              <a:t>s prázdnym bruchom zostaneš,</a:t>
            </a:r>
          </a:p>
          <a:p>
            <a:r>
              <a:rPr lang="sk-SK" dirty="0" smtClean="0">
                <a:latin typeface="Arial Narrow" pitchFamily="34" charset="0"/>
              </a:rPr>
              <a:t>naši malí neváhali,</a:t>
            </a:r>
          </a:p>
          <a:p>
            <a:r>
              <a:rPr lang="sk-SK" dirty="0" smtClean="0">
                <a:latin typeface="Arial Narrow" pitchFamily="34" charset="0"/>
              </a:rPr>
              <a:t>žiaden </a:t>
            </a:r>
            <a:r>
              <a:rPr lang="sk-SK" dirty="0" err="1" smtClean="0">
                <a:latin typeface="Arial Narrow" pitchFamily="34" charset="0"/>
              </a:rPr>
              <a:t>špíz</a:t>
            </a:r>
            <a:r>
              <a:rPr lang="sk-SK" dirty="0" smtClean="0">
                <a:latin typeface="Arial Narrow" pitchFamily="34" charset="0"/>
              </a:rPr>
              <a:t> nedostaneš.</a:t>
            </a:r>
            <a:endParaRPr kumimoji="0" lang="sk-SK" b="0" i="0" u="none" strike="noStrike" cap="none" spc="440" normalizeH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643042" y="4055281"/>
            <a:ext cx="31432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sk-SK" dirty="0" smtClean="0">
                <a:latin typeface="Arial Narrow" pitchFamily="34" charset="0"/>
              </a:rPr>
              <a:t>A tak hľadí zdesene,</a:t>
            </a:r>
          </a:p>
          <a:p>
            <a:r>
              <a:rPr lang="sk-SK" dirty="0" smtClean="0">
                <a:latin typeface="Arial Narrow" pitchFamily="34" charset="0"/>
              </a:rPr>
              <a:t>že na konci jesene,</a:t>
            </a:r>
          </a:p>
          <a:p>
            <a:r>
              <a:rPr lang="sk-SK" dirty="0" smtClean="0">
                <a:latin typeface="Arial Narrow" pitchFamily="34" charset="0"/>
              </a:rPr>
              <a:t>napichnutú spolu s hroznom,</a:t>
            </a:r>
          </a:p>
          <a:p>
            <a:pPr>
              <a:spcAft>
                <a:spcPts val="600"/>
              </a:spcAft>
            </a:pPr>
            <a:r>
              <a:rPr lang="sk-SK" dirty="0" smtClean="0">
                <a:latin typeface="Arial Narrow" pitchFamily="34" charset="0"/>
              </a:rPr>
              <a:t>že ju dajú zožrať drozdom</a:t>
            </a:r>
            <a:r>
              <a:rPr lang="sk-SK" dirty="0" smtClean="0">
                <a:latin typeface="AR BLANCA" pitchFamily="2" charset="0"/>
              </a:rPr>
              <a:t>.</a:t>
            </a:r>
          </a:p>
        </p:txBody>
      </p:sp>
      <p:pic>
        <p:nvPicPr>
          <p:cNvPr id="4" name="Obrázok 3" descr="SDC10983.JPG"/>
          <p:cNvPicPr>
            <a:picLocks noChangeAspect="1"/>
          </p:cNvPicPr>
          <p:nvPr/>
        </p:nvPicPr>
        <p:blipFill>
          <a:blip r:embed="rId7" cstate="screen">
            <a:lum bright="10000"/>
          </a:blip>
          <a:srcRect r="-1561"/>
          <a:stretch>
            <a:fillRect/>
          </a:stretch>
        </p:blipFill>
        <p:spPr>
          <a:xfrm>
            <a:off x="6143636" y="3786676"/>
            <a:ext cx="2214578" cy="2499844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8" name="Obdĺžnik 17"/>
          <p:cNvSpPr/>
          <p:nvPr/>
        </p:nvSpPr>
        <p:spPr>
          <a:xfrm rot="4493753">
            <a:off x="3315209" y="4801322"/>
            <a:ext cx="226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AR BLANCA" pitchFamily="2" charset="0"/>
              </a:rPr>
              <a:t>›</a:t>
            </a:r>
            <a:endParaRPr lang="sk-SK" dirty="0"/>
          </a:p>
        </p:txBody>
      </p:sp>
      <p:sp>
        <p:nvSpPr>
          <p:cNvPr id="19" name="Obdĺžnik 18"/>
          <p:cNvSpPr/>
          <p:nvPr/>
        </p:nvSpPr>
        <p:spPr>
          <a:xfrm rot="4147629">
            <a:off x="2526166" y="3876986"/>
            <a:ext cx="142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AR BLANCA" pitchFamily="2" charset="0"/>
              </a:rPr>
              <a:t>›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DSC_0047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5400000">
            <a:off x="1968636" y="3103406"/>
            <a:ext cx="2420646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2Left"/>
            <a:lightRig rig="threePt" dir="t"/>
          </a:scene3d>
        </p:spPr>
      </p:pic>
      <p:pic>
        <p:nvPicPr>
          <p:cNvPr id="2" name="Obrázok 1" descr="DSC_005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14282" y="357166"/>
            <a:ext cx="2807290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6" name="Obrázok 5" descr="DSC_0105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5214942" y="3643314"/>
            <a:ext cx="3357586" cy="2305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7429520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12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5786446" y="6305584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2. A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Obrázok 4" descr="DSC_0048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42844" y="4395824"/>
            <a:ext cx="2500330" cy="2166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4" name="Obrázok 3" descr="DSC_0053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785786" y="2224079"/>
            <a:ext cx="2286016" cy="2133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635896" y="500042"/>
            <a:ext cx="535785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5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Jedným prstom po tabuli,</a:t>
            </a:r>
            <a:r>
              <a:rPr kumimoji="0" lang="sk-SK" sz="2000" b="0" i="0" u="none" strike="noStrike" cap="none" spc="44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117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učíme sa o cibuli,</a:t>
            </a:r>
            <a:endParaRPr kumimoji="0" lang="sk-SK" sz="2000" b="0" i="0" u="none" strike="noStrike" cap="none" spc="1170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79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prešmyčky a hádanky,</a:t>
            </a:r>
            <a:endParaRPr kumimoji="0" lang="sk-SK" sz="2000" b="0" i="0" u="none" strike="noStrike" cap="none" spc="790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69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zaspievame  spievanky.</a:t>
            </a:r>
            <a:endParaRPr kumimoji="0" lang="sk-SK" sz="2000" b="0" i="0" u="none" strike="noStrike" cap="none" spc="690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59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Po  zvládnutí  </a:t>
            </a:r>
            <a:r>
              <a:rPr kumimoji="0" lang="sk-SK" sz="2000" b="0" i="0" u="none" strike="noStrike" cap="none" spc="59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testíčkov</a:t>
            </a:r>
            <a:r>
              <a:rPr kumimoji="0" lang="sk-SK" sz="2000" b="0" i="0" u="none" strike="noStrike" cap="none" spc="59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sk-SK" sz="2000" b="0" i="0" u="none" strike="noStrike" cap="none" spc="590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69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zhotovíme  </a:t>
            </a:r>
            <a:r>
              <a:rPr kumimoji="0" lang="sk-SK" sz="2000" b="0" i="0" u="none" strike="noStrike" cap="none" spc="69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ovocníčkov</a:t>
            </a:r>
            <a:r>
              <a:rPr kumimoji="0" lang="sk-SK" sz="2000" b="0" i="0" u="none" strike="noStrike" cap="none" spc="69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sk-SK" sz="2000" b="0" i="0" u="none" strike="noStrike" cap="none" spc="690" normalizeH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 rot="16200000">
            <a:off x="334707" y="3263674"/>
            <a:ext cx="60939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vert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V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Í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Č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V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1" i="0" u="none" strike="noStrike" cap="none" spc="-43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</a:t>
            </a:r>
            <a:endParaRPr kumimoji="0" lang="sk-SK" sz="2000" b="1" i="0" u="none" strike="noStrike" cap="none" spc="-43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5786446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2. A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12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Obrázok 12" descr="DSC_0204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1406" y="4359740"/>
            <a:ext cx="2953178" cy="2212532"/>
          </a:xfrm>
          <a:prstGeom prst="foldedCorner">
            <a:avLst>
              <a:gd name="adj" fmla="val 13599"/>
            </a:avLst>
          </a:prstGeom>
          <a:effectLst>
            <a:softEdge rad="127000"/>
          </a:effectLst>
        </p:spPr>
      </p:pic>
      <p:pic>
        <p:nvPicPr>
          <p:cNvPr id="17" name="Obrázok 16" descr="DSC_0082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C4C4C4"/>
              </a:clrFrom>
              <a:clrTo>
                <a:srgbClr val="C4C4C4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5400000">
            <a:off x="6991962" y="366096"/>
            <a:ext cx="2089561" cy="1785950"/>
          </a:xfrm>
          <a:prstGeom prst="rect">
            <a:avLst/>
          </a:prstGeom>
        </p:spPr>
      </p:pic>
      <p:pic>
        <p:nvPicPr>
          <p:cNvPr id="19" name="Obrázok 18" descr="DSC_0073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57473A"/>
              </a:clrFrom>
              <a:clrTo>
                <a:srgbClr val="57473A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4744201">
            <a:off x="4918160" y="656876"/>
            <a:ext cx="1936670" cy="1430473"/>
          </a:xfrm>
          <a:prstGeom prst="rect">
            <a:avLst/>
          </a:prstGeom>
        </p:spPr>
      </p:pic>
      <p:pic>
        <p:nvPicPr>
          <p:cNvPr id="21" name="Obrázok 20" descr="DSC_0086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12151A"/>
              </a:clrFrom>
              <a:clrTo>
                <a:srgbClr val="12151A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14282" y="285728"/>
            <a:ext cx="1986410" cy="2368451"/>
          </a:xfrm>
          <a:prstGeom prst="rect">
            <a:avLst/>
          </a:prstGeom>
        </p:spPr>
      </p:pic>
      <p:pic>
        <p:nvPicPr>
          <p:cNvPr id="15" name="Obrázok 14" descr="DSC_0095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rot="20272602">
            <a:off x="2933460" y="5774952"/>
            <a:ext cx="938350" cy="86685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3" name="Obrázok 22" descr="DSC_0087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298105">
            <a:off x="2216166" y="2132387"/>
            <a:ext cx="4450297" cy="2966862"/>
          </a:xfrm>
          <a:prstGeom prst="cloudCallout">
            <a:avLst>
              <a:gd name="adj1" fmla="val 19762"/>
              <a:gd name="adj2" fmla="val 4708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Obrázok 24" descr="DSC_0059.JPG"/>
          <p:cNvPicPr>
            <a:picLocks noChangeAspect="1"/>
          </p:cNvPicPr>
          <p:nvPr/>
        </p:nvPicPr>
        <p:blipFill>
          <a:blip r:embed="rId8" cstate="screen"/>
          <a:srcRect b="-114"/>
          <a:stretch>
            <a:fillRect/>
          </a:stretch>
        </p:blipFill>
        <p:spPr>
          <a:xfrm rot="11303573">
            <a:off x="6933688" y="2340222"/>
            <a:ext cx="1879966" cy="2153686"/>
          </a:xfrm>
          <a:prstGeom prst="rect">
            <a:avLst/>
          </a:prstGeom>
          <a:ln w="127000" cap="rnd">
            <a:solidFill>
              <a:schemeClr val="accent1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Obrázok 10" descr="DSC_0207.JPG"/>
          <p:cNvPicPr>
            <a:picLocks noChangeAspect="1"/>
          </p:cNvPicPr>
          <p:nvPr/>
        </p:nvPicPr>
        <p:blipFill>
          <a:blip r:embed="rId9" cstate="screen"/>
          <a:srcRect b="-5012"/>
          <a:stretch>
            <a:fillRect/>
          </a:stretch>
        </p:blipFill>
        <p:spPr>
          <a:xfrm rot="5711318">
            <a:off x="2694962" y="536036"/>
            <a:ext cx="1616108" cy="1436541"/>
          </a:xfrm>
          <a:prstGeom prst="rect">
            <a:avLst/>
          </a:prstGeom>
          <a:ln w="127000" cap="rnd">
            <a:solidFill>
              <a:schemeClr val="accent1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" name="Obrázok 25" descr="DSC_0093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>
          <a:xfrm rot="21199964">
            <a:off x="569580" y="2864278"/>
            <a:ext cx="1422021" cy="12808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 rot="21425758">
            <a:off x="3853641" y="5435245"/>
            <a:ext cx="4776692" cy="659258"/>
          </a:xfrm>
          <a:custGeom>
            <a:avLst/>
            <a:gdLst>
              <a:gd name="connsiteX0" fmla="*/ 0 w 6614118"/>
              <a:gd name="connsiteY0" fmla="*/ 0 h 468158"/>
              <a:gd name="connsiteX1" fmla="*/ 6614118 w 6614118"/>
              <a:gd name="connsiteY1" fmla="*/ 0 h 468158"/>
              <a:gd name="connsiteX2" fmla="*/ 6614118 w 6614118"/>
              <a:gd name="connsiteY2" fmla="*/ 468158 h 468158"/>
              <a:gd name="connsiteX3" fmla="*/ 0 w 6614118"/>
              <a:gd name="connsiteY3" fmla="*/ 468158 h 468158"/>
              <a:gd name="connsiteX4" fmla="*/ 0 w 6614118"/>
              <a:gd name="connsiteY4" fmla="*/ 0 h 46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4118" h="468158">
                <a:moveTo>
                  <a:pt x="0" y="0"/>
                </a:moveTo>
                <a:lnTo>
                  <a:pt x="6614118" y="0"/>
                </a:lnTo>
                <a:lnTo>
                  <a:pt x="6614118" y="468158"/>
                </a:lnTo>
                <a:lnTo>
                  <a:pt x="0" y="468158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wordArtVert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V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ÍC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V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-43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A</a:t>
            </a:r>
            <a:endParaRPr kumimoji="0" lang="sk-SK" sz="2000" b="0" i="0" u="none" strike="noStrike" cap="none" spc="-430" normalizeH="0" dirty="0" smtClean="0">
              <a:ln>
                <a:noFill/>
              </a:ln>
              <a:solidFill>
                <a:schemeClr val="tx1"/>
              </a:solidFill>
              <a:effectLst/>
              <a:latin typeface="AR CHRISTY" pitchFamily="2" charset="0"/>
              <a:cs typeface="Arial" pitchFamily="34" charset="0"/>
            </a:endParaRPr>
          </a:p>
        </p:txBody>
      </p:sp>
      <p:sp>
        <p:nvSpPr>
          <p:cNvPr id="18" name="Obdĺžnik 17"/>
          <p:cNvSpPr/>
          <p:nvPr/>
        </p:nvSpPr>
        <p:spPr>
          <a:xfrm rot="5217898">
            <a:off x="6215605" y="5428733"/>
            <a:ext cx="511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pc="-430" dirty="0" smtClean="0">
                <a:latin typeface="AR CHRISTY" pitchFamily="2" charset="0"/>
                <a:ea typeface="Calibri" pitchFamily="34" charset="0"/>
                <a:cs typeface="Times New Roman" pitchFamily="18" charset="0"/>
              </a:rPr>
              <a:t>›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ál 14"/>
          <p:cNvSpPr/>
          <p:nvPr/>
        </p:nvSpPr>
        <p:spPr>
          <a:xfrm>
            <a:off x="5572132" y="3143248"/>
            <a:ext cx="2857520" cy="428628"/>
          </a:xfrm>
          <a:prstGeom prst="ellipse">
            <a:avLst/>
          </a:prstGeom>
          <a:solidFill>
            <a:srgbClr val="9E5132"/>
          </a:solidFill>
          <a:ln>
            <a:solidFill>
              <a:srgbClr val="7A45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7" name="Obrázok 16" descr="DSC_0258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flipH="1">
            <a:off x="2500298" y="214290"/>
            <a:ext cx="1871099" cy="1643074"/>
          </a:xfrm>
          <a:prstGeom prst="roundRect">
            <a:avLst/>
          </a:prstGeom>
        </p:spPr>
      </p:pic>
      <p:pic>
        <p:nvPicPr>
          <p:cNvPr id="8" name="Obrázok 7" descr="DSC_0239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 flipH="1">
            <a:off x="3151646" y="4758566"/>
            <a:ext cx="1920420" cy="1813706"/>
          </a:xfrm>
          <a:prstGeom prst="roundRect">
            <a:avLst/>
          </a:prstGeom>
        </p:spPr>
      </p:pic>
      <p:sp>
        <p:nvSpPr>
          <p:cNvPr id="2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9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5786446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2. B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Obrázok 4" descr="DSC_0232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5400000">
            <a:off x="108499" y="4894853"/>
            <a:ext cx="1854640" cy="1785950"/>
          </a:xfrm>
          <a:prstGeom prst="roundRect">
            <a:avLst/>
          </a:prstGeom>
        </p:spPr>
      </p:pic>
      <p:pic>
        <p:nvPicPr>
          <p:cNvPr id="10" name="Obrázok 9" descr="DSC_0243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857356" y="3840268"/>
            <a:ext cx="2143140" cy="1660434"/>
          </a:xfrm>
          <a:prstGeom prst="roundRect">
            <a:avLst/>
          </a:prstGeom>
        </p:spPr>
      </p:pic>
      <p:pic>
        <p:nvPicPr>
          <p:cNvPr id="14" name="Obrázok 13" descr="DSC_0255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4929190" y="214290"/>
            <a:ext cx="4071966" cy="2262178"/>
          </a:xfrm>
          <a:prstGeom prst="roundRect">
            <a:avLst/>
          </a:prstGeom>
        </p:spPr>
      </p:pic>
      <p:pic>
        <p:nvPicPr>
          <p:cNvPr id="6" name="Obrázok 5" descr="DSC_0235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 flipH="1">
            <a:off x="1428728" y="1643050"/>
            <a:ext cx="1714512" cy="1449152"/>
          </a:xfrm>
          <a:prstGeom prst="roundRect">
            <a:avLst/>
          </a:prstGeom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5143504" y="3714752"/>
            <a:ext cx="3857652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26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Suroviny z kredenca,</a:t>
            </a:r>
            <a:endParaRPr kumimoji="0" lang="sk-SK" sz="1500" b="0" i="0" u="none" strike="noStrike" cap="none" spc="260" normalizeH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22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ukladáme do hrnca,</a:t>
            </a:r>
            <a:endParaRPr kumimoji="0" lang="sk-SK" sz="1500" b="0" i="0" u="none" strike="noStrike" cap="none" spc="220" normalizeH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46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všetko pekne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31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pod pokrievku,</a:t>
            </a:r>
            <a:endParaRPr kumimoji="0" lang="sk-SK" sz="1500" b="0" i="0" u="none" strike="noStrike" cap="none" spc="310" normalizeH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23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uvaríme si polievku.</a:t>
            </a:r>
            <a:endParaRPr kumimoji="0" lang="sk-SK" sz="1500" b="0" i="0" u="none" strike="noStrike" cap="none" spc="230" normalizeH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36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 z ovocných dobrôt,</a:t>
            </a:r>
            <a:endParaRPr kumimoji="0" lang="sk-SK" sz="1500" b="0" i="0" u="none" strike="noStrike" cap="none" spc="360" normalizeH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26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pripravili sme si kompót.</a:t>
            </a:r>
            <a:endParaRPr kumimoji="0" lang="sk-SK" sz="1500" b="0" i="0" u="none" strike="noStrike" cap="none" spc="260" normalizeH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33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Varechou sme zamiešali,</a:t>
            </a:r>
            <a:endParaRPr kumimoji="0" lang="sk-SK" sz="1500" b="0" i="0" u="none" strike="noStrike" cap="none" spc="330" normalizeH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0" i="0" u="none" strike="noStrike" cap="none" spc="26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 tým správnosť potvrdili</a:t>
            </a:r>
            <a:r>
              <a:rPr kumimoji="0" lang="sk-SK" sz="1500" b="0" i="0" u="none" strike="noStrike" cap="none" spc="260" normalizeH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sk-SK" sz="1500" b="0" i="0" u="none" strike="noStrike" cap="none" spc="260" normalizeH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AR CHRISTY" pitchFamily="2" charset="0"/>
              <a:cs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6143636" y="2900272"/>
            <a:ext cx="1714512" cy="1457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ArchUp">
              <a:avLst>
                <a:gd name="adj" fmla="val 9360205"/>
              </a:avLst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sz="160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sk-SK" sz="1600" b="0" i="0" u="none" strike="noStrike" cap="none" normalizeH="0" baseline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OD</a:t>
            </a:r>
            <a:r>
              <a:rPr kumimoji="0" lang="sk-SK" sz="1600" b="0" i="0" u="none" strike="noStrike" cap="none" normalizeH="0" baseline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sk-SK" sz="1600" b="0" i="0" u="none" strike="noStrike" cap="none" normalizeH="0" baseline="0" dirty="0" smtClean="0">
                <a:ln>
                  <a:solidFill>
                    <a:schemeClr val="accent6">
                      <a:lumMod val="25000"/>
                    </a:schemeClr>
                  </a:solidFill>
                </a:ln>
                <a:solidFill>
                  <a:srgbClr val="AE5C1E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POKRIEVKOU</a:t>
            </a:r>
            <a:endParaRPr kumimoji="0" lang="sk-SK" sz="1600" b="0" i="0" u="none" strike="noStrike" cap="none" normalizeH="0" baseline="0" dirty="0" smtClean="0">
              <a:ln>
                <a:solidFill>
                  <a:schemeClr val="accent6">
                    <a:lumMod val="25000"/>
                  </a:schemeClr>
                </a:solidFill>
              </a:ln>
              <a:solidFill>
                <a:srgbClr val="AE5C1E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4" name="Obrázok 3" descr="DSC_0231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3000364" y="2428868"/>
            <a:ext cx="1971711" cy="1643074"/>
          </a:xfrm>
          <a:prstGeom prst="roundRect">
            <a:avLst/>
          </a:prstGeom>
        </p:spPr>
      </p:pic>
      <p:pic>
        <p:nvPicPr>
          <p:cNvPr id="7" name="Obrázok 6" descr="DSC_0236.JPG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142844" y="2494783"/>
            <a:ext cx="1500198" cy="1934349"/>
          </a:xfrm>
          <a:prstGeom prst="roundRect">
            <a:avLst/>
          </a:prstGeom>
        </p:spPr>
      </p:pic>
      <p:pic>
        <p:nvPicPr>
          <p:cNvPr id="9" name="Obrázok 8" descr="DSC_0241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>
          <a:xfrm>
            <a:off x="142844" y="142852"/>
            <a:ext cx="1791306" cy="1837216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 descr="DSC_0287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18895" y="2643182"/>
            <a:ext cx="1781403" cy="1714512"/>
          </a:xfrm>
          <a:prstGeom prst="roundRect">
            <a:avLst/>
          </a:prstGeom>
        </p:spPr>
      </p:pic>
      <p:pic>
        <p:nvPicPr>
          <p:cNvPr id="2" name="Obrázok 1" descr="DSC_026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107157" y="4500570"/>
            <a:ext cx="3393273" cy="2262182"/>
          </a:xfrm>
          <a:prstGeom prst="roundRect">
            <a:avLst/>
          </a:prstGeom>
        </p:spPr>
      </p:pic>
      <p:pic>
        <p:nvPicPr>
          <p:cNvPr id="3" name="Obrázok 2" descr="DSC_0265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flipH="1">
            <a:off x="6572264" y="428604"/>
            <a:ext cx="2214578" cy="2056394"/>
          </a:xfrm>
          <a:prstGeom prst="roundRect">
            <a:avLst/>
          </a:prstGeom>
        </p:spPr>
      </p:pic>
      <p:pic>
        <p:nvPicPr>
          <p:cNvPr id="4" name="Obrázok 3" descr="DSC_0270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357158" y="500042"/>
            <a:ext cx="1785950" cy="2000264"/>
          </a:xfrm>
          <a:prstGeom prst="roundRect">
            <a:avLst/>
          </a:prstGeom>
        </p:spPr>
      </p:pic>
      <p:pic>
        <p:nvPicPr>
          <p:cNvPr id="5" name="Obrázok 4" descr="DSC_0272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flipH="1">
            <a:off x="7215206" y="3929066"/>
            <a:ext cx="1785950" cy="2000264"/>
          </a:xfrm>
          <a:prstGeom prst="roundRect">
            <a:avLst/>
          </a:prstGeom>
        </p:spPr>
      </p:pic>
      <p:pic>
        <p:nvPicPr>
          <p:cNvPr id="6" name="Obrázok 5" descr="DSC_0284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2133744" y="142852"/>
            <a:ext cx="4724272" cy="2786082"/>
          </a:xfrm>
          <a:prstGeom prst="roundRect">
            <a:avLst/>
          </a:prstGeom>
        </p:spPr>
      </p:pic>
      <p:pic>
        <p:nvPicPr>
          <p:cNvPr id="8" name="Obrázok 7" descr="DSC_0289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2643174" y="3000372"/>
            <a:ext cx="1604796" cy="1714513"/>
          </a:xfrm>
          <a:prstGeom prst="roundRect">
            <a:avLst/>
          </a:prstGeom>
        </p:spPr>
      </p:pic>
      <p:sp>
        <p:nvSpPr>
          <p:cNvPr id="9" name="Nadpis 1"/>
          <p:cNvSpPr txBox="1">
            <a:spLocks/>
          </p:cNvSpPr>
          <p:nvPr/>
        </p:nvSpPr>
        <p:spPr>
          <a:xfrm>
            <a:off x="5786446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2. B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9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6429388" y="2708972"/>
            <a:ext cx="300039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sz="3200" spc="1250" dirty="0" smtClean="0">
                <a:solidFill>
                  <a:srgbClr val="FF0000"/>
                </a:solidFill>
                <a:latin typeface="AR CHRISTY" pitchFamily="2" charset="0"/>
                <a:ea typeface="Calibri" pitchFamily="34" charset="0"/>
                <a:cs typeface="Times New Roman" pitchFamily="18" charset="0"/>
              </a:rPr>
              <a:t>H</a:t>
            </a:r>
            <a:r>
              <a:rPr kumimoji="0" lang="sk-SK" sz="3200" b="0" i="0" u="none" strike="noStrike" cap="none" spc="125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ádaj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200" b="0" i="0" u="none" strike="noStrike" cap="none" spc="44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 CHRISTY" pitchFamily="2" charset="0"/>
                <a:ea typeface="Calibri" pitchFamily="34" charset="0"/>
                <a:cs typeface="Times New Roman" pitchFamily="18" charset="0"/>
              </a:rPr>
              <a:t> kto som</a:t>
            </a:r>
            <a:endParaRPr kumimoji="0" lang="sk-SK" sz="3200" b="0" i="0" u="none" strike="noStrike" cap="none" spc="440" normalizeH="0" dirty="0" smtClean="0">
              <a:ln>
                <a:noFill/>
              </a:ln>
              <a:solidFill>
                <a:srgbClr val="FF0000"/>
              </a:solidFill>
              <a:effectLst/>
              <a:latin typeface="AR CHRISTY" pitchFamily="2" charset="0"/>
              <a:cs typeface="Arial" pitchFamily="34" charset="0"/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4429124" y="3500438"/>
            <a:ext cx="248702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>
                <a:solidFill>
                  <a:srgbClr val="444236"/>
                </a:solidFill>
              </a:rPr>
              <a:t>Šatka oči zakryla, </a:t>
            </a:r>
          </a:p>
          <a:p>
            <a:r>
              <a:rPr lang="sk-SK" dirty="0" smtClean="0">
                <a:solidFill>
                  <a:srgbClr val="444236"/>
                </a:solidFill>
              </a:rPr>
              <a:t>veľkú tmu ti spravila.</a:t>
            </a:r>
          </a:p>
          <a:p>
            <a:r>
              <a:rPr lang="sk-SK" dirty="0" smtClean="0">
                <a:solidFill>
                  <a:srgbClr val="444236"/>
                </a:solidFill>
              </a:rPr>
              <a:t>Katka milá, otvor ústa,</a:t>
            </a:r>
          </a:p>
          <a:p>
            <a:r>
              <a:rPr lang="sk-SK" dirty="0" smtClean="0">
                <a:solidFill>
                  <a:srgbClr val="444236"/>
                </a:solidFill>
              </a:rPr>
              <a:t>do pusy ti vložím </a:t>
            </a:r>
            <a:r>
              <a:rPr lang="sk-SK" dirty="0" err="1" smtClean="0">
                <a:solidFill>
                  <a:srgbClr val="444236"/>
                </a:solidFill>
              </a:rPr>
              <a:t>sústa</a:t>
            </a:r>
            <a:r>
              <a:rPr lang="sk-SK" dirty="0" smtClean="0">
                <a:solidFill>
                  <a:srgbClr val="444236"/>
                </a:solidFill>
              </a:rPr>
              <a:t> </a:t>
            </a:r>
          </a:p>
          <a:p>
            <a:r>
              <a:rPr lang="sk-SK" dirty="0" smtClean="0">
                <a:solidFill>
                  <a:srgbClr val="444236"/>
                </a:solidFill>
              </a:rPr>
              <a:t>ovocia a zeleniny,</a:t>
            </a:r>
          </a:p>
          <a:p>
            <a:r>
              <a:rPr lang="sk-SK" dirty="0" smtClean="0">
                <a:solidFill>
                  <a:srgbClr val="444236"/>
                </a:solidFill>
              </a:rPr>
              <a:t>také malé odrobiny.</a:t>
            </a:r>
          </a:p>
          <a:p>
            <a:r>
              <a:rPr lang="sk-SK" dirty="0" smtClean="0">
                <a:solidFill>
                  <a:srgbClr val="444236"/>
                </a:solidFill>
              </a:rPr>
              <a:t>A ty správne odpovieš, </a:t>
            </a:r>
          </a:p>
          <a:p>
            <a:r>
              <a:rPr lang="sk-SK" dirty="0" smtClean="0">
                <a:solidFill>
                  <a:srgbClr val="444236"/>
                </a:solidFill>
              </a:rPr>
              <a:t>akú chutnú vec to ješ.</a:t>
            </a:r>
            <a:endParaRPr lang="sk-SK" dirty="0">
              <a:solidFill>
                <a:srgbClr val="44423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http://www.internetbrzazarada.ws/files/users/a/76AB16180A85D290E040A8C0AC0016AB/Engleska%20ABECEDA%20-%20Spelovanje%20-%20Slovkanje%20-%20US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046368">
            <a:off x="7010586" y="5090234"/>
            <a:ext cx="342536" cy="428628"/>
          </a:xfrm>
          <a:prstGeom prst="rect">
            <a:avLst/>
          </a:prstGeom>
          <a:noFill/>
        </p:spPr>
      </p:pic>
      <p:pic>
        <p:nvPicPr>
          <p:cNvPr id="2" name="Obrázok 1" descr="DSC01746.jpg"/>
          <p:cNvPicPr>
            <a:picLocks noChangeAspect="1"/>
          </p:cNvPicPr>
          <p:nvPr/>
        </p:nvPicPr>
        <p:blipFill>
          <a:blip r:embed="rId3" cstate="print">
            <a:lum bright="10000" contrast="10000"/>
          </a:blip>
          <a:srcRect/>
          <a:stretch>
            <a:fillRect/>
          </a:stretch>
        </p:blipFill>
        <p:spPr>
          <a:xfrm>
            <a:off x="7358082" y="428604"/>
            <a:ext cx="1441584" cy="15001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Obrázok 4" descr="DSC0174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7158" y="357166"/>
            <a:ext cx="2188217" cy="17859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Obrázok 5" descr="DSC0175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57158" y="4357694"/>
            <a:ext cx="2357454" cy="20800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929322" y="3962949"/>
            <a:ext cx="300039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Čo sme včera prichystali,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do počítačov dnes nahádzali,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obrázky sme pohľadali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a prezentáciu vytvorili.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357554" y="3204520"/>
            <a:ext cx="25717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„Á, bé, </a:t>
            </a:r>
            <a:r>
              <a:rPr kumimoji="0" lang="sk-SK" sz="2000" b="0" i="0" u="none" strike="noStrike" cap="none" normalizeH="0" baseline="0" dirty="0" err="1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cé</a:t>
            </a: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, </a:t>
            </a:r>
            <a:r>
              <a:rPr kumimoji="0" lang="sk-SK" sz="2000" b="0" i="0" u="none" strike="noStrike" cap="none" normalizeH="0" baseline="0" dirty="0" err="1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dé</a:t>
            </a: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, é, </a:t>
            </a:r>
            <a:r>
              <a:rPr kumimoji="0" lang="sk-SK" sz="2000" b="0" i="0" u="none" strike="noStrike" cap="none" normalizeH="0" baseline="0" dirty="0" err="1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ef</a:t>
            </a: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 , </a:t>
            </a:r>
            <a:r>
              <a:rPr kumimoji="0" lang="sk-SK" sz="2000" b="0" i="0" u="none" strike="noStrike" cap="none" normalizeH="0" baseline="0" dirty="0" err="1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gé</a:t>
            </a: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,“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hovoríme o jedle.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Ovocie a zelenina,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to je ale veľká psina,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zoradiť ich do radu,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nie iba pre parádu.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71472" y="2534189"/>
            <a:ext cx="300039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Na slovenskom jazyku,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to už býva vo zvyku, 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učíme sa abecedu,</a:t>
            </a:r>
            <a:endParaRPr kumimoji="0" lang="sk-SK" sz="2000" b="0" i="0" u="none" strike="noStrike" cap="none" normalizeH="0" baseline="0" dirty="0" smtClean="0">
              <a:ln>
                <a:noFill/>
              </a:ln>
              <a:solidFill>
                <a:srgbClr val="FFFFA3"/>
              </a:solidFill>
              <a:effectLst/>
              <a:latin typeface="Monotype Corsiva" pitchFamily="66" charset="0"/>
              <a:cs typeface="MV Boli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normalizeH="0" baseline="0" dirty="0" smtClean="0">
                <a:ln>
                  <a:noFill/>
                </a:ln>
                <a:solidFill>
                  <a:srgbClr val="FFFFA3"/>
                </a:solidFill>
                <a:effectLst/>
                <a:latin typeface="Monotype Corsiva" pitchFamily="66" charset="0"/>
                <a:ea typeface="Calibri" pitchFamily="34" charset="0"/>
                <a:cs typeface="MV Boli" pitchFamily="2" charset="0"/>
              </a:rPr>
              <a:t>do ruky berieme kriedu.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14612" y="570067"/>
            <a:ext cx="3286148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355600" algn="l"/>
              </a:tabLst>
            </a:pPr>
            <a:r>
              <a:rPr kumimoji="0" lang="sk-SK" sz="2800" b="1" i="0" u="none" strike="noStrike" spc="610" normalizeH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A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MV Boli" pitchFamily="2" charset="0"/>
              </a:rPr>
              <a:t>	</a:t>
            </a:r>
            <a:r>
              <a:rPr kumimoji="0" lang="sk-SK" sz="3200" b="1" i="0" u="none" strike="noStrike" spc="610" normalizeH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A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MV Boli" pitchFamily="2" charset="0"/>
              </a:rPr>
              <a:t>ZDRAVÁ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8650" algn="l"/>
              </a:tabLst>
            </a:pPr>
            <a:r>
              <a:rPr lang="sk-SK" sz="3200" b="1" spc="61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A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MV Boli" pitchFamily="2" charset="0"/>
              </a:rPr>
              <a:t>	</a:t>
            </a:r>
            <a:r>
              <a:rPr kumimoji="0" lang="sk-SK" sz="3200" b="1" i="0" u="none" strike="noStrike" spc="610" normalizeH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A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MV Boli" pitchFamily="2" charset="0"/>
              </a:rPr>
              <a:t>ABECED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</a:tabLst>
            </a:pPr>
            <a:r>
              <a:rPr lang="sk-SK" sz="3200" b="1" spc="61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MV Boli" pitchFamily="2" charset="0"/>
              </a:rPr>
              <a:t>	</a:t>
            </a:r>
            <a:endParaRPr kumimoji="0" lang="sk-SK" sz="3200" b="1" i="0" u="none" strike="noStrike" spc="610" normalizeH="0" dirty="0" smtClean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10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10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Obrázok 3" descr="DSC017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86512" y="1523988"/>
            <a:ext cx="1428760" cy="19050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1" name="Nadpis 1"/>
          <p:cNvSpPr txBox="1">
            <a:spLocks/>
          </p:cNvSpPr>
          <p:nvPr/>
        </p:nvSpPr>
        <p:spPr>
          <a:xfrm>
            <a:off x="5786446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3. A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3" name="Picture 5" descr="http://www.internetbrzazarada.ws/files/users/a/76AB16180A85D290E040A8C0AC0016AB/Engleska%20ABECEDA%20-%20Spelovanje%20-%20Slovkanje%20-%20USA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545744">
            <a:off x="1193126" y="4019198"/>
            <a:ext cx="501013" cy="688363"/>
          </a:xfrm>
          <a:prstGeom prst="rect">
            <a:avLst/>
          </a:prstGeom>
          <a:noFill/>
        </p:spPr>
      </p:pic>
      <p:pic>
        <p:nvPicPr>
          <p:cNvPr id="18" name="Picture 5" descr="http://www.internetbrzazarada.ws/files/users/a/76AB16180A85D290E040A8C0AC0016AB/Engleska%20ABECEDA%20-%20Spelovanje%20-%20Slovkanje%20-%20USA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114290">
            <a:off x="3189882" y="5311079"/>
            <a:ext cx="573138" cy="687765"/>
          </a:xfrm>
          <a:prstGeom prst="rect">
            <a:avLst/>
          </a:prstGeom>
          <a:noFill/>
        </p:spPr>
      </p:pic>
      <p:pic>
        <p:nvPicPr>
          <p:cNvPr id="16" name="Picture 5" descr="http://www.internetbrzazarada.ws/files/users/a/76AB16180A85D290E040A8C0AC0016AB/Engleska%20ABECEDA%20-%20Spelovanje%20-%20Slovkanje%20-%20USA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691561">
            <a:off x="6212603" y="993217"/>
            <a:ext cx="418680" cy="570927"/>
          </a:xfrm>
          <a:prstGeom prst="rect">
            <a:avLst/>
          </a:prstGeom>
          <a:noFill/>
        </p:spPr>
      </p:pic>
      <p:pic>
        <p:nvPicPr>
          <p:cNvPr id="17" name="Picture 5" descr="http://www.internetbrzazarada.ws/files/users/a/76AB16180A85D290E040A8C0AC0016AB/Engleska%20ABECEDA%20-%20Spelovanje%20-%20Slovkanje%20-%20USA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3714752"/>
            <a:ext cx="423133" cy="500066"/>
          </a:xfrm>
          <a:prstGeom prst="rect">
            <a:avLst/>
          </a:prstGeom>
          <a:noFill/>
        </p:spPr>
      </p:pic>
      <p:pic>
        <p:nvPicPr>
          <p:cNvPr id="19" name="Picture 5" descr="http://www.internetbrzazarada.ws/files/users/a/76AB16180A85D290E040A8C0AC0016AB/Engleska%20ABECEDA%20-%20Spelovanje%20-%20Slovkanje%20-%20USA.jp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2928933"/>
            <a:ext cx="517926" cy="662945"/>
          </a:xfrm>
          <a:prstGeom prst="rect">
            <a:avLst/>
          </a:prstGeom>
          <a:noFill/>
        </p:spPr>
      </p:pic>
      <p:pic>
        <p:nvPicPr>
          <p:cNvPr id="20" name="Picture 5" descr="http://www.internetbrzazarada.ws/files/users/a/76AB16180A85D290E040A8C0AC0016AB/Engleska%20ABECEDA%20-%20Spelovanje%20-%20Slovkanje%20-%20USA.jpg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937245">
            <a:off x="2300635" y="1837865"/>
            <a:ext cx="727400" cy="674891"/>
          </a:xfrm>
          <a:prstGeom prst="rect">
            <a:avLst/>
          </a:prstGeom>
          <a:noFill/>
        </p:spPr>
      </p:pic>
      <p:pic>
        <p:nvPicPr>
          <p:cNvPr id="21" name="Picture 5" descr="http://www.internetbrzazarada.ws/files/users/a/76AB16180A85D290E040A8C0AC0016AB/Engleska%20ABECEDA%20-%20Spelovanje%20-%20Slovkanje%20-%20USA.jpg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6000768"/>
            <a:ext cx="571504" cy="571504"/>
          </a:xfrm>
          <a:prstGeom prst="rect">
            <a:avLst/>
          </a:prstGeom>
          <a:noFill/>
        </p:spPr>
      </p:pic>
      <p:sp>
        <p:nvSpPr>
          <p:cNvPr id="22" name="Rectangle 1"/>
          <p:cNvSpPr>
            <a:spLocks noChangeArrowheads="1"/>
          </p:cNvSpPr>
          <p:nvPr/>
        </p:nvSpPr>
        <p:spPr bwMode="auto">
          <a:xfrm rot="396696">
            <a:off x="5318858" y="1896912"/>
            <a:ext cx="3571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</a:tabLst>
            </a:pPr>
            <a:r>
              <a:rPr kumimoji="0" lang="sk-SK" sz="3200" b="1" i="0" u="none" strike="noStrike" spc="610" normalizeH="0" dirty="0" smtClean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A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MV Boli" pitchFamily="2" charset="0"/>
              </a:rPr>
              <a:t>A</a:t>
            </a:r>
            <a:endParaRPr kumimoji="0" lang="sk-SK" sz="3200" b="1" i="0" u="none" strike="noStrike" spc="610" normalizeH="0" dirty="0" smtClean="0">
              <a:ln w="12700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FFFFA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 descr="DSC_0088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486273" y="2786058"/>
            <a:ext cx="4657759" cy="3480033"/>
          </a:xfrm>
          <a:prstGeom prst="round2DiagRect">
            <a:avLst>
              <a:gd name="adj1" fmla="val 31914"/>
              <a:gd name="adj2" fmla="val 0"/>
            </a:avLst>
          </a:prstGeom>
          <a:effectLst>
            <a:softEdge rad="317500"/>
          </a:effectLst>
        </p:spPr>
      </p:pic>
      <p:pic>
        <p:nvPicPr>
          <p:cNvPr id="6" name="Obrázok 5" descr="DSC_0087.JPG"/>
          <p:cNvPicPr>
            <a:picLocks noChangeAspect="1"/>
          </p:cNvPicPr>
          <p:nvPr/>
        </p:nvPicPr>
        <p:blipFill>
          <a:blip r:embed="rId3" cstate="screen"/>
          <a:srcRect l="-2860" r="-905"/>
          <a:stretch>
            <a:fillRect/>
          </a:stretch>
        </p:blipFill>
        <p:spPr>
          <a:xfrm>
            <a:off x="-1" y="23810"/>
            <a:ext cx="5217397" cy="297656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Obrázok 6" descr="DSC_009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485885" y="0"/>
            <a:ext cx="4658116" cy="314324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12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Nadpis 1"/>
          <p:cNvSpPr txBox="1">
            <a:spLocks/>
          </p:cNvSpPr>
          <p:nvPr/>
        </p:nvSpPr>
        <p:spPr>
          <a:xfrm>
            <a:off x="5786446" y="6286520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4. A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Obrázok 2" descr="DSC_008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525160" y="2422296"/>
            <a:ext cx="4547170" cy="3170898"/>
          </a:xfrm>
          <a:prstGeom prst="round2DiagRect">
            <a:avLst>
              <a:gd name="adj1" fmla="val 41937"/>
              <a:gd name="adj2" fmla="val 2764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pic>
        <p:nvPicPr>
          <p:cNvPr id="12" name="Obrázok 11" descr="DSC_010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-71470" y="2571744"/>
            <a:ext cx="3357586" cy="235745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Obrázok 4" descr="DSC_0091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0" y="4008648"/>
            <a:ext cx="4143372" cy="2840958"/>
          </a:xfrm>
          <a:prstGeom prst="snipRoundRect">
            <a:avLst>
              <a:gd name="adj1" fmla="val 45509"/>
              <a:gd name="adj2" fmla="val 50000"/>
            </a:avLst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ok 20" descr="DSC_011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857620" y="142852"/>
            <a:ext cx="2907217" cy="1857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ázok 6" descr="DSC_01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786578" y="2285992"/>
            <a:ext cx="2214578" cy="1897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ázok 8" descr="DSC_010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819633" y="142852"/>
            <a:ext cx="2181523" cy="20815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Obrázok 1" descr="DSC_011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257030" y="4271968"/>
            <a:ext cx="2744127" cy="17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Obrázok 12" descr="DSC_0013.JPG"/>
          <p:cNvPicPr>
            <a:picLocks noChangeAspect="1"/>
          </p:cNvPicPr>
          <p:nvPr/>
        </p:nvPicPr>
        <p:blipFill>
          <a:blip r:embed="rId6" cstate="print"/>
          <a:srcRect l="-5002" t="-8492"/>
          <a:stretch>
            <a:fillRect/>
          </a:stretch>
        </p:blipFill>
        <p:spPr>
          <a:xfrm>
            <a:off x="3786182" y="785794"/>
            <a:ext cx="3129082" cy="3143272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5" name="Obrázok 14" descr="DSC_0096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142844" y="142852"/>
            <a:ext cx="3643338" cy="2428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71472" y="2801560"/>
            <a:ext cx="3714776" cy="343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-43200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Ovocie a zelenina,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to je života korenina,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doniesli sme z domu plody,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ešte </a:t>
            </a:r>
            <a:r>
              <a:rPr lang="sk-SK" sz="1400" spc="29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č</a:t>
            </a: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erstvé, zo záhrady.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Aby bola malá zmena,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prišla aj sladká odmena,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nevošli sme do extrému,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ani  nezmenili tému.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Dali sme si okuliare,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sz="1400" spc="29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ozrieť tortu </a:t>
            </a: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v tekvicovom tvare.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A ovocie zas a znovu,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-4320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0" i="0" u="none" strike="noStrike" cap="none" spc="290" normalizeH="0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F2704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veď mala príchuť citrónovú.</a:t>
            </a:r>
            <a:endParaRPr kumimoji="0" lang="sk-SK" sz="1400" b="0" i="0" u="none" strike="noStrike" cap="none" spc="290" normalizeH="0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rgbClr val="F2704C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18" name="Nadpis 1"/>
          <p:cNvSpPr txBox="1">
            <a:spLocks/>
          </p:cNvSpPr>
          <p:nvPr/>
        </p:nvSpPr>
        <p:spPr>
          <a:xfrm>
            <a:off x="3286116" y="3571884"/>
            <a:ext cx="2686040" cy="11430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75" algn="l"/>
              </a:tabLst>
              <a:defRPr/>
            </a:pPr>
            <a:r>
              <a:rPr kumimoji="0" lang="sk-SK" sz="2400" b="0" i="0" u="none" strike="noStrike" kern="1200" cap="none" spc="77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2704C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Korenie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93875" algn="l"/>
              </a:tabLst>
              <a:defRPr/>
            </a:pPr>
            <a:r>
              <a:rPr kumimoji="0" lang="sk-SK" sz="2400" b="0" i="0" u="none" strike="noStrike" kern="1200" cap="none" spc="77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2704C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života</a:t>
            </a:r>
            <a:endParaRPr kumimoji="0" lang="sk-SK" sz="2400" b="0" i="0" u="none" strike="noStrike" kern="1200" cap="none" spc="770" normalizeH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2704C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9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12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Nadpis 1"/>
          <p:cNvSpPr txBox="1">
            <a:spLocks/>
          </p:cNvSpPr>
          <p:nvPr/>
        </p:nvSpPr>
        <p:spPr>
          <a:xfrm>
            <a:off x="5786446" y="6357958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4. A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" name="Obrázok 22" descr="DSC_0088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3500430" y="4643446"/>
            <a:ext cx="2785563" cy="1619240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ok 16" descr="SDC11018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>
          <a:xfrm>
            <a:off x="5242899" y="2143116"/>
            <a:ext cx="2258059" cy="2733464"/>
          </a:xfrm>
          <a:prstGeom prst="roundRect">
            <a:avLst>
              <a:gd name="adj" fmla="val 37177"/>
            </a:avLst>
          </a:prstGeom>
          <a:effectLst>
            <a:softEdge rad="127000"/>
          </a:effectLst>
        </p:spPr>
      </p:pic>
      <p:sp>
        <p:nvSpPr>
          <p:cNvPr id="2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15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Obrázok 8" descr="SDC109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4000504"/>
            <a:ext cx="1928826" cy="2571767"/>
          </a:xfrm>
          <a:prstGeom prst="round2DiagRect">
            <a:avLst>
              <a:gd name="adj1" fmla="val 35848"/>
              <a:gd name="adj2" fmla="val 0"/>
            </a:avLst>
          </a:prstGeom>
          <a:effectLst>
            <a:softEdge rad="127000"/>
          </a:effectLst>
        </p:spPr>
      </p:pic>
      <p:pic>
        <p:nvPicPr>
          <p:cNvPr id="12" name="Obrázok 11" descr="SDC109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142851"/>
            <a:ext cx="3357587" cy="251819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6" name="Obrázok 15" descr="SDC10989.JPG"/>
          <p:cNvPicPr>
            <a:picLocks noChangeAspect="1"/>
          </p:cNvPicPr>
          <p:nvPr/>
        </p:nvPicPr>
        <p:blipFill>
          <a:blip r:embed="rId5" cstate="print">
            <a:lum bright="10000" contrast="10000"/>
          </a:blip>
          <a:stretch>
            <a:fillRect/>
          </a:stretch>
        </p:blipFill>
        <p:spPr>
          <a:xfrm flipH="1">
            <a:off x="6929454" y="3214686"/>
            <a:ext cx="2071702" cy="2762268"/>
          </a:xfrm>
          <a:prstGeom prst="round2DiagRect">
            <a:avLst>
              <a:gd name="adj1" fmla="val 8355"/>
              <a:gd name="adj2" fmla="val 50000"/>
            </a:avLst>
          </a:prstGeom>
          <a:effectLst>
            <a:softEdge rad="127000"/>
          </a:effectLst>
        </p:spPr>
      </p:pic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071670" y="1785926"/>
            <a:ext cx="3214710" cy="4733413"/>
          </a:xfrm>
          <a:prstGeom prst="roundRect">
            <a:avLst/>
          </a:prstGeom>
          <a:solidFill>
            <a:srgbClr val="FBC071"/>
          </a:solidFill>
          <a:ln w="9525">
            <a:solidFill>
              <a:srgbClr val="FBC071"/>
            </a:solidFill>
            <a:miter lim="800000"/>
            <a:headEnd/>
            <a:tailEnd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7800" marR="0" lvl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Medvedík je vraj chorý,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že ho bruško asi bolí,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nesmeje sa, nehovorí.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Naše deti z družiny,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majú preňho noviny: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8255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„choď medvedík k doktorovi,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predpíše ti tanier zdravý“.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Ale deti nelenili,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ovocím ho nakŕmili,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prečítali básničku,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nakreslili hruštičku.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Zobrali ho na vychádzku,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až za školskú záhradu,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urobili aj obchádzku,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domov z ovocného sadu.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A medvedík nabral sily,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od ovocia, zeleniny,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od prechádzky na vzduchu,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  <a:p>
            <a:pPr marL="177800" marR="0" lvl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teraz spieva </a:t>
            </a:r>
            <a:r>
              <a:rPr kumimoji="0" lang="sk-SK" sz="1200" b="0" i="0" u="none" strike="noStrike" cap="none" normalizeH="0" baseline="0" dirty="0" err="1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juchuchu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rgbClr val="B15E1F"/>
                </a:solidFill>
                <a:effectLst/>
                <a:latin typeface="MV Boli" pitchFamily="2" charset="0"/>
                <a:ea typeface="Calibri" pitchFamily="34" charset="0"/>
                <a:cs typeface="MV Boli" pitchFamily="2" charset="0"/>
              </a:rPr>
              <a:t>.</a:t>
            </a: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rgbClr val="B15E1F"/>
              </a:solidFill>
              <a:effectLst/>
              <a:latin typeface="MV Boli" pitchFamily="2" charset="0"/>
              <a:cs typeface="MV Boli" pitchFamily="2" charset="0"/>
            </a:endParaRPr>
          </a:p>
        </p:txBody>
      </p:sp>
      <p:sp>
        <p:nvSpPr>
          <p:cNvPr id="19" name="Nadpis 1"/>
          <p:cNvSpPr txBox="1">
            <a:spLocks/>
          </p:cNvSpPr>
          <p:nvPr/>
        </p:nvSpPr>
        <p:spPr>
          <a:xfrm>
            <a:off x="5429256" y="5929330"/>
            <a:ext cx="2643206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/>
            </a:pPr>
            <a:r>
              <a:rPr lang="sk-SK" sz="20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Školský  klub  detí</a:t>
            </a:r>
            <a:endParaRPr kumimoji="0" lang="sk-SK" sz="20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Obrázok 6" descr="SDC11038.JPG"/>
          <p:cNvPicPr>
            <a:picLocks noChangeAspect="1"/>
          </p:cNvPicPr>
          <p:nvPr/>
        </p:nvPicPr>
        <p:blipFill>
          <a:blip r:embed="rId6" cstate="print">
            <a:lum contrast="20000"/>
          </a:blip>
          <a:stretch>
            <a:fillRect/>
          </a:stretch>
        </p:blipFill>
        <p:spPr>
          <a:xfrm rot="5400000">
            <a:off x="4170162" y="1169773"/>
            <a:ext cx="1928824" cy="14466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642910" y="362530"/>
            <a:ext cx="271464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</a:tabLst>
            </a:pPr>
            <a:r>
              <a:rPr kumimoji="0" lang="sk-SK" sz="5400" b="0" i="0" u="none" strike="noStrike" cap="none" spc="130" normalizeH="0" baseline="0" dirty="0" smtClean="0">
                <a:ln>
                  <a:noFill/>
                </a:ln>
                <a:solidFill>
                  <a:srgbClr val="FBC071"/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družinárske</a:t>
            </a:r>
            <a:r>
              <a:rPr kumimoji="0" lang="sk-SK" sz="5400" b="0" i="0" u="none" strike="noStrike" cap="none" spc="130" normalizeH="0" dirty="0" smtClean="0">
                <a:ln>
                  <a:noFill/>
                </a:ln>
                <a:solidFill>
                  <a:srgbClr val="FBC071"/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  </a:t>
            </a:r>
            <a:endParaRPr kumimoji="0" lang="sk-SK" sz="5400" b="0" i="0" u="none" strike="noStrike" cap="none" spc="130" normalizeH="0" baseline="0" dirty="0" smtClean="0">
              <a:ln>
                <a:noFill/>
              </a:ln>
              <a:solidFill>
                <a:srgbClr val="FBC071"/>
              </a:solidFill>
              <a:effectLst/>
              <a:latin typeface="AR DECODE" pitchFamily="2" charset="0"/>
              <a:ea typeface="BatangChe" pitchFamily="49" charset="-127"/>
              <a:cs typeface="Arial" pitchFamily="34" charset="0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2928926" y="785794"/>
            <a:ext cx="150019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</a:tabLst>
            </a:pPr>
            <a:r>
              <a:rPr kumimoji="0" lang="sk-SK" sz="5400" b="0" i="0" u="none" strike="noStrike" cap="none" spc="130" normalizeH="0" dirty="0" smtClean="0">
                <a:ln>
                  <a:noFill/>
                </a:ln>
                <a:solidFill>
                  <a:srgbClr val="FBC071"/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soaré</a:t>
            </a:r>
            <a:endParaRPr kumimoji="0" lang="sk-SK" sz="5400" b="0" i="0" u="none" strike="noStrike" cap="none" spc="130" normalizeH="0" baseline="0" dirty="0" smtClean="0">
              <a:ln>
                <a:noFill/>
              </a:ln>
              <a:solidFill>
                <a:srgbClr val="FBC071"/>
              </a:solidFill>
              <a:effectLst/>
              <a:latin typeface="AR DECODE" pitchFamily="2" charset="0"/>
              <a:ea typeface="BatangChe" pitchFamily="49" charset="-127"/>
              <a:cs typeface="Arial" pitchFamily="34" charset="0"/>
            </a:endParaRPr>
          </a:p>
        </p:txBody>
      </p:sp>
      <p:pic>
        <p:nvPicPr>
          <p:cNvPr id="6" name="Obrázok 5" descr="SDC11042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4143372" y="3705830"/>
            <a:ext cx="2217718" cy="2802939"/>
          </a:xfrm>
          <a:prstGeom prst="roundRect">
            <a:avLst>
              <a:gd name="adj" fmla="val 34457"/>
            </a:avLst>
          </a:prstGeom>
          <a:effectLst>
            <a:softEdge rad="317500"/>
          </a:effectLst>
        </p:spPr>
      </p:pic>
      <p:pic>
        <p:nvPicPr>
          <p:cNvPr id="5" name="Obrázok 4" descr="SDC11045.JPG"/>
          <p:cNvPicPr>
            <a:picLocks noChangeAspect="1"/>
          </p:cNvPicPr>
          <p:nvPr/>
        </p:nvPicPr>
        <p:blipFill>
          <a:blip r:embed="rId8" cstate="print"/>
          <a:srcRect t="-2554"/>
          <a:stretch>
            <a:fillRect/>
          </a:stretch>
        </p:blipFill>
        <p:spPr>
          <a:xfrm>
            <a:off x="142844" y="1285860"/>
            <a:ext cx="2116182" cy="2928958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SDC1103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flipH="1">
            <a:off x="6596077" y="3249801"/>
            <a:ext cx="2333641" cy="3322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isometricOffAxis2Lef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Nadpis 1"/>
          <p:cNvSpPr txBox="1">
            <a:spLocks/>
          </p:cNvSpPr>
          <p:nvPr/>
        </p:nvSpPr>
        <p:spPr>
          <a:xfrm>
            <a:off x="5286348" y="5286388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15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4071934" y="5948394"/>
            <a:ext cx="2643206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Školský  klub  detí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Obrázok 9" descr="SDC10997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 rot="19627531" flipH="1">
            <a:off x="4740463" y="3224191"/>
            <a:ext cx="2152240" cy="18232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Obrázok 13" descr="SDC11013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 rot="483157">
            <a:off x="4106225" y="874467"/>
            <a:ext cx="4857784" cy="2871386"/>
          </a:xfrm>
          <a:prstGeom prst="roundRect">
            <a:avLst>
              <a:gd name="adj" fmla="val 15099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isometricOffAxis1Righ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Obrázok 12" descr="SDC11017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642910" y="2928934"/>
            <a:ext cx="4894263" cy="32861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HeroicExtremeRightFacing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 rot="7456277">
            <a:off x="2929339" y="459208"/>
            <a:ext cx="3083155" cy="125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vert270" wrap="none" lIns="91440" tIns="45720" rIns="91440" bIns="45720" numCol="1" anchor="ctr" anchorCtr="0" compatLnSpc="1">
            <a:prstTxWarp prst="textChevron">
              <a:avLst>
                <a:gd name="adj" fmla="val 50000"/>
              </a:avLst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</a:tabLst>
            </a:pPr>
            <a:r>
              <a:rPr kumimoji="0" lang="sk-SK" sz="9600" b="0" i="0" u="none" strike="noStrike" cap="none" spc="130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družinár</a:t>
            </a:r>
            <a:r>
              <a:rPr kumimoji="0" lang="sk-SK" sz="9600" b="0" i="0" u="none" strike="noStrike" cap="none" spc="130" normalizeH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 </a:t>
            </a:r>
            <a:r>
              <a:rPr kumimoji="0" lang="sk-SK" sz="9600" b="0" i="0" u="none" strike="noStrike" cap="none" spc="130" normalizeH="0" dirty="0" smtClean="0">
                <a:ln>
                  <a:noFill/>
                </a:ln>
                <a:solidFill>
                  <a:srgbClr val="FBC071"/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 </a:t>
            </a:r>
            <a:endParaRPr kumimoji="0" lang="sk-SK" sz="9600" b="0" i="0" u="none" strike="noStrike" cap="none" spc="130" normalizeH="0" baseline="0" dirty="0" smtClean="0">
              <a:ln>
                <a:noFill/>
              </a:ln>
              <a:solidFill>
                <a:srgbClr val="FBC071"/>
              </a:solidFill>
              <a:effectLst/>
              <a:latin typeface="AR DECODE" pitchFamily="2" charset="0"/>
              <a:ea typeface="BatangChe" pitchFamily="49" charset="-127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 rot="275071">
            <a:off x="4965852" y="-40643"/>
            <a:ext cx="245592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87538" algn="l"/>
              </a:tabLst>
            </a:pPr>
            <a:r>
              <a:rPr kumimoji="0" lang="sk-SK" sz="6000" b="0" i="0" u="none" strike="noStrike" cap="none" spc="130" normalizeH="0" dirty="0" err="1" smtClean="0">
                <a:ln>
                  <a:noFill/>
                </a:ln>
                <a:solidFill>
                  <a:srgbClr val="FFC000"/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ske</a:t>
            </a:r>
            <a:r>
              <a:rPr kumimoji="0" lang="sk-SK" sz="6000" b="0" i="0" u="none" strike="noStrike" cap="none" spc="130" normalizeH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  </a:t>
            </a:r>
            <a:r>
              <a:rPr kumimoji="0" lang="sk-SK" sz="6000" b="0" i="0" u="none" strike="noStrike" cap="none" spc="130" normalizeH="0" dirty="0" smtClean="0">
                <a:ln>
                  <a:noFill/>
                </a:ln>
                <a:solidFill>
                  <a:srgbClr val="FFC000"/>
                </a:solidFill>
                <a:effectLst/>
                <a:latin typeface="AR DECODE" pitchFamily="2" charset="0"/>
                <a:ea typeface="BatangChe" pitchFamily="49" charset="-127"/>
                <a:cs typeface="Times New Roman" pitchFamily="18" charset="0"/>
              </a:rPr>
              <a:t>soaré</a:t>
            </a:r>
            <a:endParaRPr kumimoji="0" lang="sk-SK" sz="6000" b="0" i="0" u="none" strike="noStrike" cap="none" spc="130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 DECODE" pitchFamily="2" charset="0"/>
              <a:ea typeface="BatangChe" pitchFamily="49" charset="-127"/>
              <a:cs typeface="Arial" pitchFamily="34" charset="0"/>
            </a:endParaRPr>
          </a:p>
        </p:txBody>
      </p:sp>
      <p:pic>
        <p:nvPicPr>
          <p:cNvPr id="7" name="Obrázok 6" descr="SDC10995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 rot="593336">
            <a:off x="291558" y="15408"/>
            <a:ext cx="3395241" cy="2857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ok 16" descr="DSC_0307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flipH="1">
            <a:off x="7143768" y="4071942"/>
            <a:ext cx="1857388" cy="1730841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sp>
        <p:nvSpPr>
          <p:cNvPr id="22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13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" name="Nadpis 1"/>
          <p:cNvSpPr txBox="1">
            <a:spLocks/>
          </p:cNvSpPr>
          <p:nvPr/>
        </p:nvSpPr>
        <p:spPr>
          <a:xfrm>
            <a:off x="5929290" y="6305584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5. B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" name="Obrázok 24" descr="DSC_003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4677241">
            <a:off x="134024" y="2070398"/>
            <a:ext cx="4434958" cy="2956639"/>
          </a:xfrm>
          <a:prstGeom prst="rect">
            <a:avLst/>
          </a:prstGeom>
          <a:effectLst/>
        </p:spPr>
      </p:pic>
      <p:pic>
        <p:nvPicPr>
          <p:cNvPr id="24" name="Obrázok 23" descr="DSC_0039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6596465">
            <a:off x="2432951" y="2813665"/>
            <a:ext cx="4176530" cy="278435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Obrázok 4" descr="DSC_0198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2714612" y="500042"/>
            <a:ext cx="1857387" cy="1628060"/>
          </a:xfrm>
          <a:prstGeom prst="rect">
            <a:avLst/>
          </a:prstGeom>
          <a:ln w="76200">
            <a:solidFill>
              <a:srgbClr val="E7A675"/>
            </a:solidFill>
          </a:ln>
        </p:spPr>
      </p:pic>
      <p:pic>
        <p:nvPicPr>
          <p:cNvPr id="8" name="Obrázok 7" descr="DSC_0204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279393" y="285728"/>
            <a:ext cx="1588465" cy="1714511"/>
          </a:xfrm>
          <a:prstGeom prst="rect">
            <a:avLst/>
          </a:prstGeom>
          <a:ln w="76200">
            <a:solidFill>
              <a:srgbClr val="E7A675"/>
            </a:solidFill>
          </a:ln>
        </p:spPr>
      </p:pic>
      <p:pic>
        <p:nvPicPr>
          <p:cNvPr id="3" name="Obrázok 2" descr="DSC_0199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 rot="452964">
            <a:off x="2066480" y="4104176"/>
            <a:ext cx="1468166" cy="2192830"/>
          </a:xfrm>
          <a:prstGeom prst="rect">
            <a:avLst/>
          </a:prstGeom>
          <a:ln w="76200">
            <a:solidFill>
              <a:srgbClr val="E7A675"/>
            </a:solidFill>
          </a:ln>
        </p:spPr>
      </p:pic>
      <p:pic>
        <p:nvPicPr>
          <p:cNvPr id="4" name="Obrázok 3" descr="DSC_0201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 flipH="1">
            <a:off x="285719" y="3137116"/>
            <a:ext cx="1500198" cy="1628996"/>
          </a:xfrm>
          <a:prstGeom prst="rect">
            <a:avLst/>
          </a:prstGeom>
          <a:ln w="76200">
            <a:solidFill>
              <a:srgbClr val="E7A675"/>
            </a:solidFill>
          </a:ln>
        </p:spPr>
      </p:pic>
      <p:pic>
        <p:nvPicPr>
          <p:cNvPr id="21" name="Obrázok 20" descr="DSC_0310.JPG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 flipH="1">
            <a:off x="7143767" y="214289"/>
            <a:ext cx="1785949" cy="1509533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pic>
        <p:nvPicPr>
          <p:cNvPr id="12" name="Obrázok 11" descr="DSC_0313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>
          <a:xfrm rot="21143162">
            <a:off x="4618991" y="2404793"/>
            <a:ext cx="1849133" cy="1694993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pic>
        <p:nvPicPr>
          <p:cNvPr id="18" name="Obrázok 17" descr="DSC_0308.JPG"/>
          <p:cNvPicPr>
            <a:picLocks noChangeAspect="1"/>
          </p:cNvPicPr>
          <p:nvPr/>
        </p:nvPicPr>
        <p:blipFill>
          <a:blip r:embed="rId11" cstate="screen"/>
          <a:srcRect/>
          <a:stretch>
            <a:fillRect/>
          </a:stretch>
        </p:blipFill>
        <p:spPr>
          <a:xfrm rot="21062599" flipH="1">
            <a:off x="3817224" y="4828277"/>
            <a:ext cx="1816733" cy="1458772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pic>
        <p:nvPicPr>
          <p:cNvPr id="7" name="Obrázok 6" descr="DSC_0197.JPG"/>
          <p:cNvPicPr>
            <a:picLocks noChangeAspect="1"/>
          </p:cNvPicPr>
          <p:nvPr/>
        </p:nvPicPr>
        <p:blipFill>
          <a:blip r:embed="rId12" cstate="screen"/>
          <a:srcRect/>
          <a:stretch>
            <a:fillRect/>
          </a:stretch>
        </p:blipFill>
        <p:spPr>
          <a:xfrm rot="20852116">
            <a:off x="349597" y="4975184"/>
            <a:ext cx="1456996" cy="1546917"/>
          </a:xfrm>
          <a:prstGeom prst="rect">
            <a:avLst/>
          </a:prstGeom>
          <a:ln w="76200">
            <a:solidFill>
              <a:srgbClr val="E7A675"/>
            </a:solidFill>
          </a:ln>
        </p:spPr>
      </p:pic>
      <p:pic>
        <p:nvPicPr>
          <p:cNvPr id="11" name="Obrázok 10" descr="DSC_0312.JP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>
          <a:xfrm rot="1524178" flipH="1">
            <a:off x="5084510" y="856011"/>
            <a:ext cx="1648562" cy="1428760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pic>
        <p:nvPicPr>
          <p:cNvPr id="14" name="Obrázok 13" descr="DSC_0016.JP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>
          <a:xfrm flipH="1">
            <a:off x="7744294" y="1998651"/>
            <a:ext cx="1256862" cy="1787539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sp>
        <p:nvSpPr>
          <p:cNvPr id="19" name="Obdĺžnik 18"/>
          <p:cNvSpPr/>
          <p:nvPr/>
        </p:nvSpPr>
        <p:spPr>
          <a:xfrm rot="1565794">
            <a:off x="6120264" y="2407006"/>
            <a:ext cx="1015663" cy="3701949"/>
          </a:xfrm>
          <a:prstGeom prst="rect">
            <a:avLst/>
          </a:prstGeom>
          <a:noFill/>
        </p:spPr>
        <p:txBody>
          <a:bodyPr vert="vert270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sk-SK" sz="5400" b="1" i="0" u="none" strike="noStrike" cap="none" spc="50" normalizeH="0" baseline="0" dirty="0" smtClean="0">
                <a:ln w="11430">
                  <a:solidFill>
                    <a:srgbClr val="AE5C1E"/>
                  </a:solidFill>
                </a:ln>
                <a:solidFill>
                  <a:srgbClr val="AE5C1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 BERKLEY" pitchFamily="2" charset="0"/>
                <a:ea typeface="Times New Roman" pitchFamily="18" charset="0"/>
                <a:cs typeface="Arabic Typesetting" pitchFamily="66" charset="-78"/>
              </a:rPr>
              <a:t>KOLÁŽ</a:t>
            </a:r>
            <a:endParaRPr lang="sk-SK" sz="4000" b="1" cap="none" spc="50" dirty="0">
              <a:ln w="11430">
                <a:solidFill>
                  <a:srgbClr val="AE5C1E"/>
                </a:solidFill>
              </a:ln>
              <a:solidFill>
                <a:srgbClr val="AE5C1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 BERKLEY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DSC_03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2893238" cy="1928826"/>
          </a:xfrm>
          <a:prstGeom prst="rect">
            <a:avLst/>
          </a:prstGeom>
          <a:ln w="76200">
            <a:solidFill>
              <a:srgbClr val="E7A675"/>
            </a:solidFill>
          </a:ln>
        </p:spPr>
      </p:pic>
      <p:pic>
        <p:nvPicPr>
          <p:cNvPr id="6" name="Obrázok 5" descr="DSC_032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143240" y="2143116"/>
            <a:ext cx="2643206" cy="1952926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pic>
        <p:nvPicPr>
          <p:cNvPr id="10" name="Obrázok 9" descr="DSC_020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929322" y="2143115"/>
            <a:ext cx="3095558" cy="2968019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pic>
        <p:nvPicPr>
          <p:cNvPr id="13" name="Obrázok 12" descr="DSC_03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2071678"/>
            <a:ext cx="2893239" cy="2000264"/>
          </a:xfrm>
          <a:prstGeom prst="rect">
            <a:avLst/>
          </a:prstGeom>
          <a:ln w="76200">
            <a:solidFill>
              <a:srgbClr val="E7A675"/>
            </a:solidFill>
          </a:ln>
        </p:spPr>
      </p:pic>
      <p:pic>
        <p:nvPicPr>
          <p:cNvPr id="16" name="Obrázok 15" descr="DSC_02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07948" y="142852"/>
            <a:ext cx="2926080" cy="1950720"/>
          </a:xfrm>
          <a:prstGeom prst="rect">
            <a:avLst/>
          </a:prstGeom>
          <a:ln w="76200">
            <a:solidFill>
              <a:srgbClr val="D57025"/>
            </a:solidFill>
          </a:ln>
        </p:spPr>
      </p:pic>
      <p:pic>
        <p:nvPicPr>
          <p:cNvPr id="20" name="Obrázok 19" descr="DSC_030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43240" y="142852"/>
            <a:ext cx="2926080" cy="1950720"/>
          </a:xfrm>
          <a:prstGeom prst="rect">
            <a:avLst/>
          </a:prstGeom>
          <a:ln w="76200">
            <a:solidFill>
              <a:srgbClr val="E7A675"/>
            </a:solidFill>
          </a:ln>
        </p:spPr>
      </p:pic>
      <p:sp>
        <p:nvSpPr>
          <p:cNvPr id="19" name="Nadpis 1"/>
          <p:cNvSpPr txBox="1">
            <a:spLocks/>
          </p:cNvSpPr>
          <p:nvPr/>
        </p:nvSpPr>
        <p:spPr>
          <a:xfrm>
            <a:off x="5786446" y="6286520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5. B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Nadpis 1"/>
          <p:cNvSpPr txBox="1">
            <a:spLocks/>
          </p:cNvSpPr>
          <p:nvPr/>
        </p:nvSpPr>
        <p:spPr>
          <a:xfrm>
            <a:off x="7500958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13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428728" y="4357694"/>
            <a:ext cx="54292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400" normalizeH="0" dirty="0" smtClean="0">
                <a:ln>
                  <a:solidFill>
                    <a:srgbClr val="8C472C"/>
                  </a:solidFill>
                </a:ln>
                <a:solidFill>
                  <a:srgbClr val="D57025"/>
                </a:solidFill>
                <a:effectLst/>
                <a:latin typeface="BatangChe" pitchFamily="49" charset="-127"/>
                <a:ea typeface="BatangChe" pitchFamily="49" charset="-127"/>
                <a:cs typeface="MV Boli" pitchFamily="2" charset="0"/>
              </a:rPr>
              <a:t>Len šikovné ručičky,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400" normalizeH="0" dirty="0" smtClean="0">
                <a:ln>
                  <a:solidFill>
                    <a:srgbClr val="8C472C"/>
                  </a:solidFill>
                </a:ln>
                <a:solidFill>
                  <a:srgbClr val="D57025"/>
                </a:solidFill>
                <a:effectLst/>
                <a:latin typeface="BatangChe" pitchFamily="49" charset="-127"/>
                <a:ea typeface="BatangChe" pitchFamily="49" charset="-127"/>
                <a:cs typeface="MV Boli" pitchFamily="2" charset="0"/>
              </a:rPr>
              <a:t>čo uchopia nožničky,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400" normalizeH="0" dirty="0" smtClean="0">
                <a:ln>
                  <a:solidFill>
                    <a:srgbClr val="8C472C"/>
                  </a:solidFill>
                </a:ln>
                <a:solidFill>
                  <a:srgbClr val="D57025"/>
                </a:solidFill>
                <a:effectLst/>
                <a:latin typeface="BatangChe" pitchFamily="49" charset="-127"/>
                <a:ea typeface="BatangChe" pitchFamily="49" charset="-127"/>
                <a:cs typeface="MV Boli" pitchFamily="2" charset="0"/>
              </a:rPr>
              <a:t>vystrihujú z časopisov,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400" normalizeH="0" dirty="0" smtClean="0">
                <a:ln>
                  <a:solidFill>
                    <a:srgbClr val="8C472C"/>
                  </a:solidFill>
                </a:ln>
                <a:solidFill>
                  <a:srgbClr val="D57025"/>
                </a:solidFill>
                <a:effectLst/>
                <a:latin typeface="BatangChe" pitchFamily="49" charset="-127"/>
                <a:ea typeface="BatangChe" pitchFamily="49" charset="-127"/>
                <a:cs typeface="MV Boli" pitchFamily="2" charset="0"/>
              </a:rPr>
              <a:t>prilepujú na papier,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400" normalizeH="0" dirty="0" smtClean="0">
                <a:ln>
                  <a:solidFill>
                    <a:srgbClr val="8C472C"/>
                  </a:solidFill>
                </a:ln>
                <a:solidFill>
                  <a:srgbClr val="D57025"/>
                </a:solidFill>
                <a:effectLst/>
                <a:latin typeface="BatangChe" pitchFamily="49" charset="-127"/>
                <a:ea typeface="BatangChe" pitchFamily="49" charset="-127"/>
                <a:cs typeface="MV Boli" pitchFamily="2" charset="0"/>
              </a:rPr>
              <a:t>k tomu ešte zopár tipov,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0" i="0" u="none" strike="noStrike" cap="none" spc="400" normalizeH="0" dirty="0" smtClean="0">
                <a:ln>
                  <a:solidFill>
                    <a:srgbClr val="8C472C"/>
                  </a:solidFill>
                </a:ln>
                <a:solidFill>
                  <a:srgbClr val="D57025"/>
                </a:solidFill>
                <a:effectLst/>
                <a:latin typeface="BatangChe" pitchFamily="49" charset="-127"/>
                <a:ea typeface="BatangChe" pitchFamily="49" charset="-127"/>
                <a:cs typeface="MV Boli" pitchFamily="2" charset="0"/>
              </a:rPr>
              <a:t>čo položiť na tanier.</a:t>
            </a:r>
          </a:p>
        </p:txBody>
      </p:sp>
      <p:sp>
        <p:nvSpPr>
          <p:cNvPr id="12" name="Obdĺžnik 11"/>
          <p:cNvSpPr/>
          <p:nvPr/>
        </p:nvSpPr>
        <p:spPr>
          <a:xfrm>
            <a:off x="500034" y="3441827"/>
            <a:ext cx="638893" cy="3701949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sk-SK" sz="2400" b="1" i="0" u="none" strike="noStrike" cap="none" spc="-500" normalizeH="0" dirty="0" smtClean="0">
                <a:ln w="11430">
                  <a:solidFill>
                    <a:srgbClr val="9D531B"/>
                  </a:solidFill>
                </a:ln>
                <a:solidFill>
                  <a:srgbClr val="964F1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 BERKLEY" pitchFamily="2" charset="0"/>
                <a:ea typeface="Times New Roman" pitchFamily="18" charset="0"/>
                <a:cs typeface="Arabic Typesetting" pitchFamily="66" charset="-78"/>
              </a:rPr>
              <a:t>KOLÁŽ</a:t>
            </a:r>
            <a:endParaRPr lang="sk-SK" sz="1600" b="1" cap="none" spc="-500" dirty="0">
              <a:ln w="11430">
                <a:solidFill>
                  <a:srgbClr val="9D531B"/>
                </a:solidFill>
              </a:ln>
              <a:solidFill>
                <a:srgbClr val="964F1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 BERKLEY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7215174" y="5857892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14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5500662" y="6305584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8. A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Obrázok 4" descr="DSC_000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3786182" y="214290"/>
            <a:ext cx="2837193" cy="200026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Obrázok 5" descr="DSC_001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 flipH="1">
            <a:off x="6752739" y="2714620"/>
            <a:ext cx="2105541" cy="1500198"/>
          </a:xfrm>
          <a:prstGeom prst="round2DiagRect">
            <a:avLst/>
          </a:prstGeom>
          <a:effectLst>
            <a:softEdge rad="127000"/>
          </a:effectLst>
        </p:spPr>
      </p:pic>
      <p:pic>
        <p:nvPicPr>
          <p:cNvPr id="11" name="Obrázok 10" descr="DSC_022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flipH="1">
            <a:off x="6429387" y="1357298"/>
            <a:ext cx="2571768" cy="171451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7" name="Obrázok 16" descr="DSC_0026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42844" y="142852"/>
            <a:ext cx="4000528" cy="3014182"/>
          </a:xfrm>
          <a:prstGeom prst="round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  <p:pic>
        <p:nvPicPr>
          <p:cNvPr id="26" name="Obrázok 25" descr="DSC_0056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571868" y="2738434"/>
            <a:ext cx="3786214" cy="252414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7" name="Obrázok 26" descr="DSC_0057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flipH="1">
            <a:off x="71406" y="5048262"/>
            <a:ext cx="2500330" cy="166688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0" name="Obrázok 29" descr="DSC_0062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1460462" y="3357562"/>
            <a:ext cx="2397158" cy="1643074"/>
          </a:xfrm>
          <a:prstGeom prst="snip2DiagRect">
            <a:avLst>
              <a:gd name="adj1" fmla="val 0"/>
              <a:gd name="adj2" fmla="val 27728"/>
            </a:avLst>
          </a:prstGeom>
          <a:effectLst>
            <a:softEdge rad="127000"/>
          </a:effectLst>
        </p:spPr>
      </p:pic>
      <p:pic>
        <p:nvPicPr>
          <p:cNvPr id="34" name="Obrázok 33" descr="DSC_0074.JPG"/>
          <p:cNvPicPr>
            <a:picLocks noChangeAspect="1"/>
          </p:cNvPicPr>
          <p:nvPr/>
        </p:nvPicPr>
        <p:blipFill>
          <a:blip r:embed="rId9" cstate="screen"/>
          <a:srcRect t="-3864"/>
          <a:stretch>
            <a:fillRect/>
          </a:stretch>
        </p:blipFill>
        <p:spPr>
          <a:xfrm rot="21146965">
            <a:off x="93806" y="3465664"/>
            <a:ext cx="2280017" cy="1578711"/>
          </a:xfrm>
          <a:prstGeom prst="snip2SameRect">
            <a:avLst>
              <a:gd name="adj1" fmla="val 49027"/>
              <a:gd name="adj2" fmla="val 0"/>
            </a:avLst>
          </a:prstGeom>
          <a:effectLst>
            <a:softEdge rad="127000"/>
          </a:effectLst>
        </p:spPr>
      </p:pic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3143240" y="2250521"/>
            <a:ext cx="3571900" cy="1464231"/>
          </a:xfrm>
          <a:prstGeom prst="roundRect">
            <a:avLst/>
          </a:prstGeom>
          <a:solidFill>
            <a:srgbClr val="9BB395"/>
          </a:solidFill>
          <a:ln w="381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MV Boli" pitchFamily="2" charset="0"/>
              </a:rPr>
              <a:t>Naša </a:t>
            </a:r>
            <a:r>
              <a:rPr lang="sk-SK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MV Boli" pitchFamily="2" charset="0"/>
              </a:rPr>
              <a:t>S</a:t>
            </a: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MV Boli" pitchFamily="2" charset="0"/>
              </a:rPr>
              <a:t>tela ako strela,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MV Boli" pitchFamily="2" charset="0"/>
              </a:rPr>
              <a:t>opakuje slovíčka,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MV Boli" pitchFamily="2" charset="0"/>
              </a:rPr>
              <a:t>odpaľuje ako z dela,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MV Boli" pitchFamily="2" charset="0"/>
              </a:rPr>
              <a:t>až je plná mištička.</a:t>
            </a:r>
          </a:p>
        </p:txBody>
      </p:sp>
      <p:sp>
        <p:nvSpPr>
          <p:cNvPr id="37" name="Šípka doprava 36"/>
          <p:cNvSpPr/>
          <p:nvPr/>
        </p:nvSpPr>
        <p:spPr>
          <a:xfrm rot="21162735">
            <a:off x="350516" y="2689866"/>
            <a:ext cx="3018410" cy="1039356"/>
          </a:xfrm>
          <a:prstGeom prst="rightArrow">
            <a:avLst/>
          </a:prstGeom>
          <a:solidFill>
            <a:srgbClr val="9BB395"/>
          </a:solidFill>
          <a:ln w="38100">
            <a:solidFill>
              <a:schemeClr val="bg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sk-SK" sz="28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MV Boli" pitchFamily="2" charset="0"/>
              </a:rPr>
              <a:t>DESIATA</a:t>
            </a:r>
            <a:r>
              <a:rPr lang="sk-SK" sz="24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MV Boli" pitchFamily="2" charset="0"/>
              </a:rPr>
              <a:t> </a:t>
            </a:r>
            <a:r>
              <a:rPr lang="sk-SK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MV Boli" pitchFamily="2" charset="0"/>
              </a:rPr>
              <a:t>so Stelou</a:t>
            </a:r>
            <a:endParaRPr lang="sk-SK" sz="2000" dirty="0"/>
          </a:p>
        </p:txBody>
      </p:sp>
      <p:pic>
        <p:nvPicPr>
          <p:cNvPr id="12" name="Obrázok 11" descr="DSC_0226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 flipH="1">
            <a:off x="6286512" y="0"/>
            <a:ext cx="2714644" cy="1809762"/>
          </a:xfrm>
          <a:prstGeom prst="snip2SameRect">
            <a:avLst>
              <a:gd name="adj1" fmla="val 29487"/>
              <a:gd name="adj2" fmla="val 0"/>
            </a:avLst>
          </a:prstGeom>
          <a:effectLst>
            <a:softEdge rad="317500"/>
          </a:effectLst>
        </p:spPr>
      </p:pic>
      <p:pic>
        <p:nvPicPr>
          <p:cNvPr id="23" name="Obrázok 22" descr="DSC_0048.JPG"/>
          <p:cNvPicPr>
            <a:picLocks noChangeAspect="1"/>
          </p:cNvPicPr>
          <p:nvPr/>
        </p:nvPicPr>
        <p:blipFill>
          <a:blip r:embed="rId11" cstate="screen"/>
          <a:srcRect/>
          <a:stretch>
            <a:fillRect/>
          </a:stretch>
        </p:blipFill>
        <p:spPr>
          <a:xfrm>
            <a:off x="1000100" y="4697762"/>
            <a:ext cx="1928826" cy="1517320"/>
          </a:xfrm>
          <a:prstGeom prst="roundRect">
            <a:avLst>
              <a:gd name="adj" fmla="val 30267"/>
            </a:avLst>
          </a:prstGeom>
          <a:effectLst>
            <a:softEdge rad="127000"/>
          </a:effectLst>
        </p:spPr>
      </p:pic>
      <p:pic>
        <p:nvPicPr>
          <p:cNvPr id="22" name="Obrázok 21" descr="DSC_0069.JPG"/>
          <p:cNvPicPr>
            <a:picLocks noChangeAspect="1"/>
          </p:cNvPicPr>
          <p:nvPr/>
        </p:nvPicPr>
        <p:blipFill>
          <a:blip r:embed="rId12" cstate="screen">
            <a:lum bright="10000"/>
          </a:blip>
          <a:srcRect/>
          <a:stretch>
            <a:fillRect/>
          </a:stretch>
        </p:blipFill>
        <p:spPr>
          <a:xfrm flipH="1">
            <a:off x="7286644" y="4214818"/>
            <a:ext cx="1643074" cy="1690678"/>
          </a:xfrm>
          <a:prstGeom prst="round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  <p:pic>
        <p:nvPicPr>
          <p:cNvPr id="35" name="Obrázok 34" descr="DSC_0075.JPG"/>
          <p:cNvPicPr>
            <a:picLocks noChangeAspect="1"/>
          </p:cNvPicPr>
          <p:nvPr/>
        </p:nvPicPr>
        <p:blipFill>
          <a:blip r:embed="rId13" cstate="screen">
            <a:lum bright="10000"/>
          </a:blip>
          <a:srcRect/>
          <a:stretch>
            <a:fillRect/>
          </a:stretch>
        </p:blipFill>
        <p:spPr>
          <a:xfrm>
            <a:off x="5214942" y="4572008"/>
            <a:ext cx="1774462" cy="1440120"/>
          </a:xfrm>
          <a:prstGeom prst="round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  <p:pic>
        <p:nvPicPr>
          <p:cNvPr id="33" name="Obrázok 32" descr="DSC_0072.JP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>
          <a:xfrm flipH="1">
            <a:off x="2821776" y="4818907"/>
            <a:ext cx="2178852" cy="1681927"/>
          </a:xfrm>
          <a:prstGeom prst="round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7500958" y="5786454"/>
            <a:ext cx="1357354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14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5857852" y="6286520"/>
            <a:ext cx="142879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8. A trieda	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" name="Obrázok 19" descr="DSC_0054.JP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1442" y="71414"/>
            <a:ext cx="9001152" cy="600076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6" name="Obrázok 15" descr="DSC_00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20851057">
            <a:off x="2807651" y="416298"/>
            <a:ext cx="2683691" cy="1815438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214678" y="2000240"/>
            <a:ext cx="3857652" cy="2485787"/>
          </a:xfrm>
          <a:prstGeom prst="roundRect">
            <a:avLst/>
          </a:prstGeom>
          <a:solidFill>
            <a:srgbClr val="9BB395"/>
          </a:solidFill>
          <a:ln w="381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Orange, </a:t>
            </a:r>
            <a:r>
              <a:rPr lang="sk-SK" sz="2000" b="1" dirty="0" err="1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apple</a:t>
            </a:r>
            <a:r>
              <a:rPr lang="sk-SK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, </a:t>
            </a:r>
            <a:r>
              <a:rPr lang="sk-SK" sz="2000" b="1" dirty="0" err="1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banana</a:t>
            </a:r>
            <a:r>
              <a:rPr lang="sk-SK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,</a:t>
            </a:r>
            <a:endParaRPr lang="sk-SK" sz="2000" b="1" dirty="0" smtClean="0">
              <a:ln>
                <a:solidFill>
                  <a:schemeClr val="tx1">
                    <a:lumMod val="50000"/>
                  </a:schemeClr>
                </a:solidFill>
              </a:ln>
              <a:solidFill>
                <a:srgbClr val="AE5C1E"/>
              </a:solidFill>
              <a:latin typeface="MS Gothic" pitchFamily="49" charset="-128"/>
              <a:ea typeface="MS Gothic" pitchFamily="49" charset="-128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a do toho smotana,</a:t>
            </a:r>
            <a:endParaRPr lang="sk-SK" sz="2000" b="1" dirty="0" smtClean="0">
              <a:ln>
                <a:solidFill>
                  <a:schemeClr val="tx1">
                    <a:lumMod val="50000"/>
                  </a:schemeClr>
                </a:solidFill>
              </a:ln>
              <a:solidFill>
                <a:srgbClr val="AE5C1E"/>
              </a:solidFill>
              <a:latin typeface="MS Gothic" pitchFamily="49" charset="-128"/>
              <a:ea typeface="MS Gothic" pitchFamily="49" charset="-128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ako domček z karát,</a:t>
            </a:r>
            <a:endParaRPr kumimoji="0" lang="sk-SK" sz="2000" b="1" i="0" u="none" strike="noStrike" cap="none" normalizeH="0" baseline="0" dirty="0" smtClean="0">
              <a:ln>
                <a:solidFill>
                  <a:schemeClr val="tx1">
                    <a:lumMod val="50000"/>
                  </a:schemeClr>
                </a:solidFill>
              </a:ln>
              <a:solidFill>
                <a:srgbClr val="AE5C1E"/>
              </a:solidFill>
              <a:effectLst/>
              <a:latin typeface="MS Gothic" pitchFamily="49" charset="-128"/>
              <a:ea typeface="MS Gothic" pitchFamily="49" charset="-12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nevydržal šalát.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1" i="0" u="none" strike="noStrike" cap="none" normalizeH="0" baseline="0" dirty="0" smtClean="0">
              <a:ln>
                <a:solidFill>
                  <a:schemeClr val="tx1">
                    <a:lumMod val="50000"/>
                  </a:schemeClr>
                </a:solidFill>
              </a:ln>
              <a:solidFill>
                <a:srgbClr val="AE5C1E"/>
              </a:solidFill>
              <a:effectLst/>
              <a:latin typeface="MS Gothic" pitchFamily="49" charset="-128"/>
              <a:ea typeface="MS Gothic" pitchFamily="49" charset="-12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A ôsmaci veľmi hravo,</a:t>
            </a:r>
            <a:endParaRPr kumimoji="0" lang="sk-SK" sz="2000" b="1" i="0" u="none" strike="noStrike" cap="none" normalizeH="0" baseline="0" dirty="0" smtClean="0">
              <a:ln>
                <a:solidFill>
                  <a:schemeClr val="tx1">
                    <a:lumMod val="50000"/>
                  </a:schemeClr>
                </a:solidFill>
              </a:ln>
              <a:solidFill>
                <a:srgbClr val="AE5C1E"/>
              </a:solidFill>
              <a:effectLst/>
              <a:latin typeface="MS Gothic" pitchFamily="49" charset="-128"/>
              <a:ea typeface="MS Gothic" pitchFamily="49" charset="-128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effectLst/>
                <a:latin typeface="MS Gothic" pitchFamily="49" charset="-128"/>
                <a:ea typeface="MS Gothic" pitchFamily="49" charset="-128"/>
                <a:cs typeface="Times New Roman" pitchFamily="18" charset="0"/>
              </a:rPr>
              <a:t>nadesiatovali sa zdravo.</a:t>
            </a:r>
            <a:endParaRPr kumimoji="0" lang="sk-SK" sz="2000" b="1" i="0" u="none" strike="noStrike" cap="none" normalizeH="0" baseline="0" dirty="0" smtClean="0">
              <a:ln>
                <a:solidFill>
                  <a:schemeClr val="tx1">
                    <a:lumMod val="50000"/>
                  </a:schemeClr>
                </a:solidFill>
              </a:ln>
              <a:solidFill>
                <a:srgbClr val="AE5C1E"/>
              </a:solidFill>
              <a:effectLst/>
              <a:latin typeface="MS Gothic" pitchFamily="49" charset="-128"/>
              <a:ea typeface="MS Gothic" pitchFamily="49" charset="-128"/>
              <a:cs typeface="Arial" pitchFamily="34" charset="0"/>
            </a:endParaRPr>
          </a:p>
        </p:txBody>
      </p:sp>
      <p:pic>
        <p:nvPicPr>
          <p:cNvPr id="18" name="Obrázok 17" descr="DSC_004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20417452">
            <a:off x="3818327" y="4726947"/>
            <a:ext cx="2084461" cy="1612508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Obrázok 14" descr="DSC_002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15436196" flipH="1">
            <a:off x="-246728" y="4348666"/>
            <a:ext cx="2714644" cy="1357322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  <p:pic>
        <p:nvPicPr>
          <p:cNvPr id="14" name="Obrázok 13" descr="DSC_002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 rot="16200000" flipH="1">
            <a:off x="907921" y="4051202"/>
            <a:ext cx="2571767" cy="1327366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Obrázok 12" descr="DSC_0229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 rot="21161575">
            <a:off x="367707" y="498299"/>
            <a:ext cx="1927429" cy="1412307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  <p:pic>
        <p:nvPicPr>
          <p:cNvPr id="4" name="Obrázok 3" descr="DSC_0008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 rot="703550">
            <a:off x="7030275" y="396056"/>
            <a:ext cx="1962404" cy="1690678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  <p:pic>
        <p:nvPicPr>
          <p:cNvPr id="9" name="Obrázok 8" descr="DSC_0216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 flipH="1">
            <a:off x="7286644" y="4000504"/>
            <a:ext cx="1571636" cy="1709474"/>
          </a:xfrm>
          <a:prstGeom prst="rect">
            <a:avLst/>
          </a:prstGeom>
          <a:ln w="76200">
            <a:solidFill>
              <a:schemeClr val="bg2">
                <a:lumMod val="75000"/>
              </a:schemeClr>
            </a:solidFill>
          </a:ln>
        </p:spPr>
      </p:pic>
      <p:sp>
        <p:nvSpPr>
          <p:cNvPr id="24" name="Šípka doprava 23"/>
          <p:cNvSpPr/>
          <p:nvPr/>
        </p:nvSpPr>
        <p:spPr>
          <a:xfrm rot="712863">
            <a:off x="778491" y="2299823"/>
            <a:ext cx="2990529" cy="1039356"/>
          </a:xfrm>
          <a:prstGeom prst="rightArrow">
            <a:avLst/>
          </a:prstGeom>
          <a:solidFill>
            <a:srgbClr val="9BB395"/>
          </a:solidFill>
          <a:ln w="38100">
            <a:solidFill>
              <a:schemeClr val="bg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sk-SK" sz="28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MV Boli" pitchFamily="2" charset="0"/>
              </a:rPr>
              <a:t>SNACKS </a:t>
            </a:r>
            <a:r>
              <a:rPr lang="sk-SK" sz="2000" b="1" dirty="0" err="1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MV Boli" pitchFamily="2" charset="0"/>
              </a:rPr>
              <a:t>with</a:t>
            </a:r>
            <a:r>
              <a:rPr lang="sk-SK" sz="2000" b="1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rgbClr val="AE5C1E"/>
                </a:solidFill>
                <a:latin typeface="MS Gothic" pitchFamily="49" charset="-128"/>
                <a:ea typeface="MS Gothic" pitchFamily="49" charset="-128"/>
                <a:cs typeface="MV Boli" pitchFamily="2" charset="0"/>
              </a:rPr>
              <a:t> Stela</a:t>
            </a:r>
            <a:endParaRPr lang="sk-SK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ok 22" descr="DSC_0023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2298973" y="1000108"/>
            <a:ext cx="1915837" cy="1359626"/>
          </a:xfrm>
          <a:prstGeom prst="rect">
            <a:avLst/>
          </a:prstGeom>
        </p:spPr>
      </p:pic>
      <p:sp>
        <p:nvSpPr>
          <p:cNvPr id="2" name="Nadpis 1"/>
          <p:cNvSpPr txBox="1">
            <a:spLocks/>
          </p:cNvSpPr>
          <p:nvPr/>
        </p:nvSpPr>
        <p:spPr>
          <a:xfrm>
            <a:off x="7072330" y="5786454"/>
            <a:ext cx="178598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134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5429256" y="5857892"/>
            <a:ext cx="1500198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ZŠ s MŠ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929322" y="286290"/>
            <a:ext cx="3000396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Na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laviške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seďí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bašík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oďichuje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po práci,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ešte mu tam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skáše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kráľik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zbadali ho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šicá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žáci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.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„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Nahajťe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ma,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ďeťi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mojo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veď ja som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ľen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na krásu,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aj koť trávu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kášu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strojom,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ešte ma aj popasú.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Kukajťe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sa kolo seba,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šo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tu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šicko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viďíťe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?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Koť mi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dáťe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smitku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chleba,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ja vás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ťáto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prešikujem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.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Tu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hľac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, poli mňa,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tu je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dákvo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náraďá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nože,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šo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MS Gothic" pitchFamily="49" charset="-128"/>
                <a:cs typeface="Times New Roman" pitchFamily="18" charset="0"/>
              </a:rPr>
              <a:t> to tam je?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k-SK" sz="1600" dirty="0" err="1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Chto</a:t>
            </a:r>
            <a:r>
              <a:rPr lang="sk-SK" sz="1600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to pozná, ovláda?</a:t>
            </a:r>
            <a:endParaRPr lang="sk-SK" sz="1600" dirty="0" smtClean="0"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MS Gothic" pitchFamily="49" charset="-128"/>
              <a:cs typeface="Arial" pitchFamily="34" charset="0"/>
            </a:endParaRPr>
          </a:p>
        </p:txBody>
      </p:sp>
      <p:pic>
        <p:nvPicPr>
          <p:cNvPr id="6" name="Obrázok 5" descr="DSC_0022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858016" y="4429132"/>
            <a:ext cx="1714512" cy="1514478"/>
          </a:xfrm>
          <a:prstGeom prst="roundRect">
            <a:avLst/>
          </a:prstGeom>
        </p:spPr>
      </p:pic>
      <p:pic>
        <p:nvPicPr>
          <p:cNvPr id="8" name="Obrázok 7" descr="DSC_0025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3806466" y="142852"/>
            <a:ext cx="2590289" cy="2357454"/>
          </a:xfrm>
          <a:prstGeom prst="roundRect">
            <a:avLst>
              <a:gd name="adj" fmla="val 32576"/>
            </a:avLst>
          </a:prstGeom>
          <a:ln>
            <a:noFill/>
          </a:ln>
          <a:effectLst>
            <a:softEdge rad="112500"/>
          </a:effectLst>
        </p:spPr>
      </p:pic>
      <p:pic>
        <p:nvPicPr>
          <p:cNvPr id="11" name="Obrázok 10" descr="DSC_0012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2571736" y="5170397"/>
            <a:ext cx="2643206" cy="1557502"/>
          </a:xfrm>
          <a:prstGeom prst="roundRect">
            <a:avLst/>
          </a:prstGeom>
        </p:spPr>
      </p:pic>
      <p:pic>
        <p:nvPicPr>
          <p:cNvPr id="16" name="Obrázok 15" descr="DSC_0054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2500298" y="2357430"/>
            <a:ext cx="2857520" cy="1599918"/>
          </a:xfrm>
          <a:prstGeom prst="roundRect">
            <a:avLst/>
          </a:prstGeom>
        </p:spPr>
      </p:pic>
      <p:pic>
        <p:nvPicPr>
          <p:cNvPr id="21" name="Obrázok 20" descr="DSC_0033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42844" y="5143512"/>
            <a:ext cx="2357454" cy="1571636"/>
          </a:xfrm>
          <a:prstGeom prst="roundRect">
            <a:avLst/>
          </a:prstGeom>
        </p:spPr>
      </p:pic>
      <p:pic>
        <p:nvPicPr>
          <p:cNvPr id="24" name="Obrázok 23" descr="DSC_0024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00034" y="1738300"/>
            <a:ext cx="2000264" cy="1333510"/>
          </a:xfrm>
          <a:prstGeom prst="rect">
            <a:avLst/>
          </a:prstGeom>
        </p:spPr>
      </p:pic>
      <p:pic>
        <p:nvPicPr>
          <p:cNvPr id="28" name="Obrázok 27" descr="DSC_0233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 flipH="1">
            <a:off x="250001" y="285728"/>
            <a:ext cx="2107421" cy="140494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4" name="Obrázok 13" descr="DSC_0011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>
          <a:xfrm>
            <a:off x="142875" y="3179352"/>
            <a:ext cx="2928927" cy="1892722"/>
          </a:xfrm>
          <a:prstGeom prst="roundRect">
            <a:avLst/>
          </a:prstGeom>
        </p:spPr>
      </p:pic>
      <p:pic>
        <p:nvPicPr>
          <p:cNvPr id="33" name="Obrázok 32" descr="DSC_0037.JP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5214942" y="4976845"/>
            <a:ext cx="1535885" cy="102392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5" name="Obrázok 34" descr="DSC_0039 (2).JPG"/>
          <p:cNvPicPr>
            <a:picLocks noChangeAspect="1"/>
          </p:cNvPicPr>
          <p:nvPr/>
        </p:nvPicPr>
        <p:blipFill>
          <a:blip r:embed="rId12" cstate="screen"/>
          <a:srcRect/>
          <a:stretch>
            <a:fillRect/>
          </a:stretch>
        </p:blipFill>
        <p:spPr>
          <a:xfrm>
            <a:off x="5500694" y="3279630"/>
            <a:ext cx="857256" cy="935188"/>
          </a:xfrm>
          <a:prstGeom prst="hexagon">
            <a:avLst/>
          </a:prstGeom>
          <a:effectLst>
            <a:softEdge rad="63500"/>
          </a:effectLst>
        </p:spPr>
      </p:pic>
      <p:sp>
        <p:nvSpPr>
          <p:cNvPr id="17" name="Obdĺžnik 16"/>
          <p:cNvSpPr/>
          <p:nvPr/>
        </p:nvSpPr>
        <p:spPr>
          <a:xfrm>
            <a:off x="3101860" y="4357694"/>
            <a:ext cx="37561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2400" b="1" spc="-23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NA  MURÁNSKOM  DVORE</a:t>
            </a:r>
            <a:endParaRPr lang="sk-SK" sz="2400" b="1" spc="-23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7358018" y="5715016"/>
            <a:ext cx="1785982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134 žiakov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6143636" y="5876956"/>
            <a:ext cx="1500198" cy="623878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4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+mj-ea"/>
                <a:cs typeface="+mj-cs"/>
              </a:rPr>
              <a:t>ZŠ s MŠ</a:t>
            </a:r>
            <a:endParaRPr kumimoji="0" lang="sk-SK" sz="24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14810" y="285728"/>
            <a:ext cx="464347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Viďímo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tam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dákje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hrable,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ríľ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aj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moťiku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bo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dakoďi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ľuďe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nemali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šas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pošítať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maťiku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  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Šo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to vidím za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dobroťi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Ovocinku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zeleninku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ba aj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dákje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orieški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Ja si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rašej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dám z 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ťej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mrkvi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kotrú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pojem po šušky.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Na krosnách si utkám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látki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ušijem si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periňi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to je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ťen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náš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príbech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krátki,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z 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ťejto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našej </a:t>
            </a:r>
            <a:r>
              <a:rPr kumimoji="0" lang="sk-S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ďediňi</a:t>
            </a:r>
            <a:r>
              <a:rPr kumimoji="0" lang="sk-S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sk-SK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0" name="Obrázok 9" descr="DSC_0102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flipH="1">
            <a:off x="7143768" y="3214686"/>
            <a:ext cx="1857388" cy="2235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rázok 11" descr="DSC_0108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14282" y="4214818"/>
            <a:ext cx="2000264" cy="2504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Obrázok 17" descr="DSC_0038 (2)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5400000">
            <a:off x="3476624" y="2024047"/>
            <a:ext cx="1857350" cy="1238233"/>
          </a:xfrm>
          <a:prstGeom prst="roundRect">
            <a:avLst>
              <a:gd name="adj" fmla="val 47999"/>
            </a:avLst>
          </a:prstGeom>
          <a:effectLst>
            <a:softEdge rad="63500"/>
          </a:effectLst>
        </p:spPr>
      </p:pic>
      <p:pic>
        <p:nvPicPr>
          <p:cNvPr id="17" name="Obrázok 16" descr="DSC_0036 (2)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785918" y="142852"/>
            <a:ext cx="2678927" cy="17859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Obrázok 10" descr="DSC_0106.JPG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 flipH="1">
            <a:off x="142844" y="142851"/>
            <a:ext cx="1714512" cy="2084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ázok 4" descr="DSC_0079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714348" y="2071678"/>
            <a:ext cx="3000396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Obrázok 14" descr="DSC_0012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2648966" y="3500438"/>
            <a:ext cx="2780290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Obrázok 18" descr="DSC_0074.JPG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5143504" y="2786058"/>
            <a:ext cx="1520938" cy="10477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Obrázok 20" descr="DSC_0230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>
          <a:xfrm rot="2461956">
            <a:off x="5550662" y="4043740"/>
            <a:ext cx="1505656" cy="1586203"/>
          </a:xfrm>
          <a:prstGeom prst="roundRect">
            <a:avLst>
              <a:gd name="adj" fmla="val 1550"/>
            </a:avLst>
          </a:prstGeom>
          <a:effectLst>
            <a:softEdge rad="317500"/>
          </a:effectLst>
        </p:spPr>
      </p:pic>
      <p:sp>
        <p:nvSpPr>
          <p:cNvPr id="16" name="Obdĺžnik 15"/>
          <p:cNvSpPr/>
          <p:nvPr/>
        </p:nvSpPr>
        <p:spPr>
          <a:xfrm>
            <a:off x="2357422" y="5786454"/>
            <a:ext cx="37561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2400" b="1" spc="-23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NA  MURÁNSKOM  DVORE</a:t>
            </a:r>
            <a:endParaRPr lang="sk-SK" sz="2400" b="1" spc="-23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571472" y="837603"/>
            <a:ext cx="7858180" cy="6663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/>
            <a:r>
              <a:rPr lang="sk-SK" sz="2000" spc="30" dirty="0" smtClean="0">
                <a:solidFill>
                  <a:srgbClr val="692F15"/>
                </a:solidFill>
                <a:latin typeface="Times New Roman" pitchFamily="18" charset="0"/>
                <a:cs typeface="Times New Roman" pitchFamily="18" charset="0"/>
              </a:rPr>
              <a:t>Základná škola s materskou školou Muráň,  049 01 Muráň 353</a:t>
            </a:r>
          </a:p>
          <a:p>
            <a:endParaRPr lang="sk-SK" sz="1600" b="1" spc="40" dirty="0" smtClean="0">
              <a:solidFill>
                <a:srgbClr val="692F1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dirty="0" smtClean="0">
              <a:solidFill>
                <a:srgbClr val="692F1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dirty="0" smtClean="0">
              <a:solidFill>
                <a:srgbClr val="692F1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800"/>
              </a:spcAft>
              <a:tabLst>
                <a:tab pos="2774950" algn="l"/>
              </a:tabLst>
            </a:pPr>
            <a:r>
              <a:rPr lang="sk-SK" sz="2400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Utorok 14.10.2014</a:t>
            </a:r>
            <a:endParaRPr lang="sk-SK" sz="2400" cap="all" spc="-30" dirty="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542925"/>
            <a:r>
              <a:rPr lang="sk-SK" sz="2400" b="1" cap="all" spc="125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Zelenina   a   OVOCIE</a:t>
            </a:r>
            <a:endParaRPr lang="sk-SK" b="1" spc="1250" dirty="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  <a:tabLst>
                <a:tab pos="534988" algn="l"/>
              </a:tabLst>
            </a:pPr>
            <a:endParaRPr lang="sk-SK" spc="40" dirty="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534988" algn="l"/>
                <a:tab pos="1887538" algn="l"/>
              </a:tabLst>
            </a:pP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Žiacky tím:	</a:t>
            </a:r>
          </a:p>
          <a:p>
            <a:pPr>
              <a:tabLst>
                <a:tab pos="534988" algn="l"/>
              </a:tabLst>
            </a:pP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Martin </a:t>
            </a:r>
            <a:r>
              <a:rPr lang="sk-SK" spc="40" dirty="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Dacho</a:t>
            </a: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9. A, Tereza </a:t>
            </a:r>
            <a:r>
              <a:rPr lang="sk-SK" spc="40" dirty="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Hemlíková</a:t>
            </a: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5. A, Stela </a:t>
            </a:r>
            <a:r>
              <a:rPr lang="sk-SK" spc="40" dirty="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Laurenčíková</a:t>
            </a: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8. A ,  	Adam </a:t>
            </a:r>
            <a:r>
              <a:rPr lang="sk-SK" spc="40" dirty="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Longauer</a:t>
            </a: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8. A, Kristián </a:t>
            </a:r>
            <a:r>
              <a:rPr lang="sk-SK" spc="40" dirty="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Murko</a:t>
            </a: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 8. A</a:t>
            </a:r>
          </a:p>
          <a:p>
            <a:endParaRPr lang="sk-SK" spc="40" dirty="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Počet žiakov zapojených do dennej témy: 83</a:t>
            </a:r>
          </a:p>
          <a:p>
            <a:pPr>
              <a:spcAft>
                <a:spcPts val="2400"/>
              </a:spcAft>
              <a:tabLst>
                <a:tab pos="534988" algn="l"/>
              </a:tabLst>
            </a:pP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Počet žiakov školy: 151</a:t>
            </a:r>
          </a:p>
          <a:p>
            <a:pPr>
              <a:spcAft>
                <a:spcPts val="2400"/>
              </a:spcAft>
              <a:tabLst>
                <a:tab pos="534988" algn="l"/>
              </a:tabLst>
            </a:pPr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	Kontaktná osoba:</a:t>
            </a:r>
          </a:p>
          <a:p>
            <a:pPr>
              <a:spcAft>
                <a:spcPts val="1200"/>
              </a:spcAft>
              <a:tabLst>
                <a:tab pos="2600325" algn="l"/>
              </a:tabLst>
            </a:pPr>
            <a:r>
              <a:rPr lang="sk-SK" sz="2400" spc="40" dirty="0" smtClean="0">
                <a:solidFill>
                  <a:srgbClr val="692F15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tabLst>
                <a:tab pos="450850" algn="l"/>
              </a:tabLst>
            </a:pPr>
            <a:r>
              <a:rPr lang="sk-SK" sz="2800" cap="all" spc="4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sk-SK" sz="2800" cap="all" spc="-3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sk-SK" spc="40" dirty="0" smtClean="0"/>
          </a:p>
          <a:p>
            <a:endParaRPr lang="sk-SK" spc="40" dirty="0"/>
          </a:p>
        </p:txBody>
      </p:sp>
      <p:sp>
        <p:nvSpPr>
          <p:cNvPr id="3" name="Obdĺžnik 2"/>
          <p:cNvSpPr/>
          <p:nvPr/>
        </p:nvSpPr>
        <p:spPr>
          <a:xfrm>
            <a:off x="4714876" y="5500702"/>
            <a:ext cx="328614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Mgr. Jana </a:t>
            </a:r>
            <a:r>
              <a:rPr lang="sk-SK" spc="40" dirty="0" err="1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Murková</a:t>
            </a:r>
            <a:endParaRPr lang="sk-SK" spc="40" dirty="0" smtClean="0">
              <a:solidFill>
                <a:srgbClr val="461F0E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k-SK" sz="1600" spc="40" dirty="0" smtClean="0">
                <a:solidFill>
                  <a:srgbClr val="461F0E"/>
                </a:solidFill>
                <a:latin typeface="Times New Roman" pitchFamily="18" charset="0"/>
                <a:cs typeface="Times New Roman" pitchFamily="18" charset="0"/>
              </a:rPr>
              <a:t>058/4494239, </a:t>
            </a:r>
            <a:r>
              <a:rPr lang="sk-SK" sz="1600" spc="40" dirty="0" err="1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murkova@muran.sk</a:t>
            </a:r>
            <a:endParaRPr lang="sk-SK" sz="1600" dirty="0">
              <a:ln>
                <a:solidFill>
                  <a:schemeClr val="bg2">
                    <a:lumMod val="50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Vlastná 53">
      <a:dk1>
        <a:sysClr val="windowText" lastClr="000000"/>
      </a:dk1>
      <a:lt1>
        <a:sysClr val="window" lastClr="FFFFFF"/>
      </a:lt1>
      <a:dk2>
        <a:srgbClr val="527D55"/>
      </a:dk2>
      <a:lt2>
        <a:srgbClr val="EAEBDE"/>
      </a:lt2>
      <a:accent1>
        <a:srgbClr val="8DB58D"/>
      </a:accent1>
      <a:accent2>
        <a:srgbClr val="81AD84"/>
      </a:accent2>
      <a:accent3>
        <a:srgbClr val="92D050"/>
      </a:accent3>
      <a:accent4>
        <a:srgbClr val="C0BEAF"/>
      </a:accent4>
      <a:accent5>
        <a:srgbClr val="BDE296"/>
      </a:accent5>
      <a:accent6>
        <a:srgbClr val="E8B7B7"/>
      </a:accent6>
      <a:hlink>
        <a:srgbClr val="E27474"/>
      </a:hlink>
      <a:folHlink>
        <a:srgbClr val="8F3537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1460</TotalTime>
  <Words>472</Words>
  <Application>Microsoft Office PowerPoint</Application>
  <PresentationFormat>Prezentácia na obrazovke (4:3)</PresentationFormat>
  <Paragraphs>233</Paragraphs>
  <Slides>19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0" baseType="lpstr">
      <vt:lpstr>Papier</vt:lpstr>
      <vt:lpstr>HOVORME  O  JEDLE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  <vt:lpstr>Snímka 14</vt:lpstr>
      <vt:lpstr>Snímka 15</vt:lpstr>
      <vt:lpstr>Snímka 16</vt:lpstr>
      <vt:lpstr>Snímka 17</vt:lpstr>
      <vt:lpstr>Snímka 18</vt:lpstr>
      <vt:lpstr>Snímka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HOVORME  O  JEDLE</dc:title>
  <dc:creator>Zborovna</dc:creator>
  <cp:lastModifiedBy>User</cp:lastModifiedBy>
  <cp:revision>200</cp:revision>
  <dcterms:created xsi:type="dcterms:W3CDTF">2014-10-21T05:25:32Z</dcterms:created>
  <dcterms:modified xsi:type="dcterms:W3CDTF">2015-08-12T00:34:30Z</dcterms:modified>
</cp:coreProperties>
</file>